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1430000" cy="9525000"/>
  <p:notesSz cx="11430000" cy="9525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1430000" cy="6438900"/>
          </a:xfrm>
          <a:custGeom>
            <a:avLst/>
            <a:gdLst/>
            <a:ahLst/>
            <a:cxnLst/>
            <a:rect l="l" t="t" r="r" b="b"/>
            <a:pathLst>
              <a:path w="11430000" h="6438900">
                <a:moveTo>
                  <a:pt x="11430000" y="0"/>
                </a:moveTo>
                <a:lnTo>
                  <a:pt x="0" y="0"/>
                </a:lnTo>
                <a:lnTo>
                  <a:pt x="0" y="6438900"/>
                </a:lnTo>
                <a:lnTo>
                  <a:pt x="11430000" y="6438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E5F9F2">
              <a:alpha val="948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7375" y="1244600"/>
            <a:ext cx="7525384" cy="539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006646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14500" y="3609340"/>
            <a:ext cx="8001000" cy="16113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 b="0" i="0">
                <a:solidFill>
                  <a:srgbClr val="4B4A4A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006646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4B4A4A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006646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71500" y="1482407"/>
            <a:ext cx="4972050" cy="4253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886450" y="1482407"/>
            <a:ext cx="4972050" cy="4253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006646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7375" y="482600"/>
            <a:ext cx="7676515" cy="539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006646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73625" y="2993389"/>
            <a:ext cx="5945505" cy="1673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 b="0" i="0">
                <a:solidFill>
                  <a:srgbClr val="4B4A4A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886200" y="5994082"/>
            <a:ext cx="36576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71500" y="5994082"/>
            <a:ext cx="26289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229600" y="5994082"/>
            <a:ext cx="2628900" cy="322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hyperlink" Target="https://gamma.app/?utm_source=made-with-gamma" TargetMode="External"/><Relationship Id="rId5" Type="http://schemas.openxmlformats.org/officeDocument/2006/relationships/image" Target="../media/image2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hyperlink" Target="https://gamma.app/?utm_source=made-with-gamma" TargetMode="External"/><Relationship Id="rId6" Type="http://schemas.openxmlformats.org/officeDocument/2006/relationships/image" Target="../media/image2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hyperlink" Target="https://gamma.app/?utm_source=made-with-gamma" TargetMode="External"/><Relationship Id="rId7" Type="http://schemas.openxmlformats.org/officeDocument/2006/relationships/image" Target="../media/image2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hyperlink" Target="https://gamma.app/?utm_source=made-with-gamma" TargetMode="External"/><Relationship Id="rId7" Type="http://schemas.openxmlformats.org/officeDocument/2006/relationships/image" Target="../media/image2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2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hyperlink" Target="https://gamma.app/?utm_source=made-with-gamma" TargetMode="External"/><Relationship Id="rId6" Type="http://schemas.openxmlformats.org/officeDocument/2006/relationships/image" Target="../media/image2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hyperlink" Target="https://gamma.app/?utm_source=made-with-gamma" TargetMode="External"/><Relationship Id="rId7" Type="http://schemas.openxmlformats.org/officeDocument/2006/relationships/image" Target="../media/image2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hyperlink" Target="https://gamma.app/?utm_source=made-with-gamma" TargetMode="External"/><Relationship Id="rId5" Type="http://schemas.openxmlformats.org/officeDocument/2006/relationships/image" Target="../media/image2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hyperlink" Target="http://www.buy.electropro.in/" TargetMode="External"/><Relationship Id="rId4" Type="http://schemas.openxmlformats.org/officeDocument/2006/relationships/hyperlink" Target="http://www.electropro.in/" TargetMode="External"/><Relationship Id="rId5" Type="http://schemas.openxmlformats.org/officeDocument/2006/relationships/hyperlink" Target="mailto:electroproindia@gmail.com" TargetMode="External"/><Relationship Id="rId6" Type="http://schemas.openxmlformats.org/officeDocument/2006/relationships/hyperlink" Target="https://gamma.app/?utm_source=made-with-gamma" TargetMode="External"/><Relationship Id="rId7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1430000" cy="6438900"/>
          </a:xfrm>
          <a:custGeom>
            <a:avLst/>
            <a:gdLst/>
            <a:ahLst/>
            <a:cxnLst/>
            <a:rect l="l" t="t" r="r" b="b"/>
            <a:pathLst>
              <a:path w="11430000" h="6438900">
                <a:moveTo>
                  <a:pt x="11430000" y="0"/>
                </a:moveTo>
                <a:lnTo>
                  <a:pt x="0" y="0"/>
                </a:lnTo>
                <a:lnTo>
                  <a:pt x="0" y="6438900"/>
                </a:lnTo>
                <a:lnTo>
                  <a:pt x="11430000" y="6438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E5F9F2">
              <a:alpha val="94898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3"/>
            <a:ext cx="4286250" cy="643864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73625" y="1739900"/>
            <a:ext cx="5375275" cy="1073150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50"/>
              </a:spcBef>
            </a:pPr>
            <a:r>
              <a:rPr dirty="0" spc="-130"/>
              <a:t>ElectroPro:</a:t>
            </a:r>
            <a:r>
              <a:rPr dirty="0" spc="-180"/>
              <a:t> </a:t>
            </a:r>
            <a:r>
              <a:rPr dirty="0" spc="-70"/>
              <a:t>Empowering </a:t>
            </a:r>
            <a:r>
              <a:rPr dirty="0" spc="-150"/>
              <a:t>Tomorrow's</a:t>
            </a:r>
            <a:r>
              <a:rPr dirty="0" spc="-200"/>
              <a:t> </a:t>
            </a:r>
            <a:r>
              <a:rPr dirty="0" spc="-10"/>
              <a:t>Innovators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14"/>
              </a:spcBef>
            </a:pPr>
            <a:r>
              <a:rPr dirty="0" spc="-70"/>
              <a:t>Founded</a:t>
            </a:r>
            <a:r>
              <a:rPr dirty="0" spc="-100"/>
              <a:t> </a:t>
            </a:r>
            <a:r>
              <a:rPr dirty="0" spc="-60"/>
              <a:t>in</a:t>
            </a:r>
            <a:r>
              <a:rPr dirty="0" spc="-95"/>
              <a:t> </a:t>
            </a:r>
            <a:r>
              <a:rPr dirty="0" spc="-135"/>
              <a:t>2016,</a:t>
            </a:r>
            <a:r>
              <a:rPr dirty="0" spc="-95"/>
              <a:t> </a:t>
            </a:r>
            <a:r>
              <a:rPr dirty="0" spc="-55"/>
              <a:t>ElectroPro</a:t>
            </a:r>
            <a:r>
              <a:rPr dirty="0" spc="-95"/>
              <a:t> </a:t>
            </a:r>
            <a:r>
              <a:rPr dirty="0" spc="-35"/>
              <a:t>is</a:t>
            </a:r>
            <a:r>
              <a:rPr dirty="0" spc="-95"/>
              <a:t> </a:t>
            </a:r>
            <a:r>
              <a:rPr dirty="0" spc="-85"/>
              <a:t>an</a:t>
            </a:r>
            <a:r>
              <a:rPr dirty="0" spc="-100"/>
              <a:t> </a:t>
            </a:r>
            <a:r>
              <a:rPr dirty="0" spc="-30"/>
              <a:t>MSME</a:t>
            </a:r>
            <a:r>
              <a:rPr dirty="0" spc="-95"/>
              <a:t> </a:t>
            </a:r>
            <a:r>
              <a:rPr dirty="0" spc="-75"/>
              <a:t>registered</a:t>
            </a:r>
            <a:r>
              <a:rPr dirty="0" spc="-95"/>
              <a:t> </a:t>
            </a:r>
            <a:r>
              <a:rPr dirty="0" spc="-65"/>
              <a:t>technology</a:t>
            </a:r>
            <a:r>
              <a:rPr dirty="0" spc="-95"/>
              <a:t> </a:t>
            </a:r>
            <a:r>
              <a:rPr dirty="0" spc="-85"/>
              <a:t>company</a:t>
            </a:r>
            <a:r>
              <a:rPr dirty="0" spc="-95"/>
              <a:t> </a:t>
            </a:r>
            <a:r>
              <a:rPr dirty="0" spc="-25"/>
              <a:t>at </a:t>
            </a:r>
            <a:r>
              <a:rPr dirty="0" spc="-60"/>
              <a:t>the</a:t>
            </a:r>
            <a:r>
              <a:rPr dirty="0" spc="-100"/>
              <a:t> </a:t>
            </a:r>
            <a:r>
              <a:rPr dirty="0" spc="-75"/>
              <a:t>forefront</a:t>
            </a:r>
            <a:r>
              <a:rPr dirty="0" spc="-95"/>
              <a:t> </a:t>
            </a:r>
            <a:r>
              <a:rPr dirty="0" spc="-30"/>
              <a:t>of</a:t>
            </a:r>
            <a:r>
              <a:rPr dirty="0" spc="-100"/>
              <a:t> </a:t>
            </a:r>
            <a:r>
              <a:rPr dirty="0" spc="-80"/>
              <a:t>robotics,</a:t>
            </a:r>
            <a:r>
              <a:rPr dirty="0" spc="-95"/>
              <a:t> </a:t>
            </a:r>
            <a:r>
              <a:rPr dirty="0" spc="-75"/>
              <a:t>embedded</a:t>
            </a:r>
            <a:r>
              <a:rPr dirty="0" spc="-100"/>
              <a:t> </a:t>
            </a:r>
            <a:r>
              <a:rPr dirty="0" spc="-90"/>
              <a:t>systems,</a:t>
            </a:r>
            <a:r>
              <a:rPr dirty="0" spc="-95"/>
              <a:t> </a:t>
            </a:r>
            <a:r>
              <a:rPr dirty="0" spc="-215"/>
              <a:t>IoT,</a:t>
            </a:r>
            <a:r>
              <a:rPr dirty="0" spc="-100"/>
              <a:t> </a:t>
            </a:r>
            <a:r>
              <a:rPr dirty="0" spc="-165"/>
              <a:t>AI,</a:t>
            </a:r>
            <a:r>
              <a:rPr dirty="0" spc="-95"/>
              <a:t> </a:t>
            </a:r>
            <a:r>
              <a:rPr dirty="0" spc="-80"/>
              <a:t>and</a:t>
            </a:r>
            <a:r>
              <a:rPr dirty="0" spc="-100"/>
              <a:t> automation.</a:t>
            </a:r>
            <a:r>
              <a:rPr dirty="0" spc="-95"/>
              <a:t> </a:t>
            </a:r>
            <a:r>
              <a:rPr dirty="0" spc="-90"/>
              <a:t>We</a:t>
            </a:r>
            <a:r>
              <a:rPr dirty="0" spc="-100"/>
              <a:t> </a:t>
            </a:r>
            <a:r>
              <a:rPr dirty="0" spc="-25"/>
              <a:t>are </a:t>
            </a:r>
            <a:r>
              <a:rPr dirty="0" spc="-80"/>
              <a:t>committed</a:t>
            </a:r>
            <a:r>
              <a:rPr dirty="0" spc="-85"/>
              <a:t> </a:t>
            </a:r>
            <a:r>
              <a:rPr dirty="0" spc="-55"/>
              <a:t>to</a:t>
            </a:r>
            <a:r>
              <a:rPr dirty="0" spc="-80"/>
              <a:t> </a:t>
            </a:r>
            <a:r>
              <a:rPr dirty="0" spc="-65"/>
              <a:t>fostering</a:t>
            </a:r>
            <a:r>
              <a:rPr dirty="0" spc="-80"/>
              <a:t> </a:t>
            </a:r>
            <a:r>
              <a:rPr dirty="0" spc="-55"/>
              <a:t>technological</a:t>
            </a:r>
            <a:r>
              <a:rPr dirty="0" spc="-80"/>
              <a:t> </a:t>
            </a:r>
            <a:r>
              <a:rPr dirty="0" spc="-65"/>
              <a:t>literacy</a:t>
            </a:r>
            <a:r>
              <a:rPr dirty="0" spc="-80"/>
              <a:t> and </a:t>
            </a:r>
            <a:r>
              <a:rPr dirty="0" spc="-100"/>
              <a:t>innovation,</a:t>
            </a:r>
            <a:r>
              <a:rPr dirty="0" spc="-80"/>
              <a:t> </a:t>
            </a:r>
            <a:r>
              <a:rPr dirty="0" spc="-10"/>
              <a:t>operating </a:t>
            </a:r>
            <a:r>
              <a:rPr dirty="0" spc="-50"/>
              <a:t>across</a:t>
            </a:r>
            <a:r>
              <a:rPr dirty="0" spc="-100"/>
              <a:t> </a:t>
            </a:r>
            <a:r>
              <a:rPr dirty="0" spc="-105"/>
              <a:t>India</a:t>
            </a:r>
            <a:r>
              <a:rPr dirty="0" spc="-95"/>
              <a:t> </a:t>
            </a:r>
            <a:r>
              <a:rPr dirty="0" spc="-80"/>
              <a:t>and</a:t>
            </a:r>
            <a:r>
              <a:rPr dirty="0" spc="-95"/>
              <a:t> </a:t>
            </a:r>
            <a:r>
              <a:rPr dirty="0" spc="-60"/>
              <a:t>with</a:t>
            </a:r>
            <a:r>
              <a:rPr dirty="0" spc="-95"/>
              <a:t> </a:t>
            </a:r>
            <a:r>
              <a:rPr dirty="0" spc="-80"/>
              <a:t>a</a:t>
            </a:r>
            <a:r>
              <a:rPr dirty="0" spc="-95"/>
              <a:t> </a:t>
            </a:r>
            <a:r>
              <a:rPr dirty="0" spc="-70"/>
              <a:t>growing</a:t>
            </a:r>
            <a:r>
              <a:rPr dirty="0" spc="-95"/>
              <a:t> </a:t>
            </a:r>
            <a:r>
              <a:rPr dirty="0" spc="-80"/>
              <a:t>international</a:t>
            </a:r>
            <a:r>
              <a:rPr dirty="0" spc="-95"/>
              <a:t> </a:t>
            </a:r>
            <a:r>
              <a:rPr dirty="0" spc="-60"/>
              <a:t>presence</a:t>
            </a:r>
            <a:r>
              <a:rPr dirty="0" spc="-95"/>
              <a:t> </a:t>
            </a:r>
            <a:r>
              <a:rPr dirty="0" spc="-60"/>
              <a:t>in</a:t>
            </a:r>
            <a:r>
              <a:rPr dirty="0" spc="-100"/>
              <a:t> </a:t>
            </a:r>
            <a:r>
              <a:rPr dirty="0" spc="-85"/>
              <a:t>Australia,</a:t>
            </a:r>
            <a:r>
              <a:rPr dirty="0" spc="-95"/>
              <a:t> </a:t>
            </a:r>
            <a:r>
              <a:rPr dirty="0" spc="-10"/>
              <a:t>Ghana, </a:t>
            </a:r>
            <a:r>
              <a:rPr dirty="0" spc="-80"/>
              <a:t>and</a:t>
            </a:r>
            <a:r>
              <a:rPr dirty="0" spc="-110"/>
              <a:t> </a:t>
            </a:r>
            <a:r>
              <a:rPr dirty="0" spc="-130"/>
              <a:t>Togo.</a:t>
            </a:r>
            <a:r>
              <a:rPr dirty="0" spc="-110"/>
              <a:t> </a:t>
            </a:r>
            <a:r>
              <a:rPr dirty="0" spc="-80"/>
              <a:t>Our</a:t>
            </a:r>
            <a:r>
              <a:rPr dirty="0" spc="-105"/>
              <a:t> </a:t>
            </a:r>
            <a:r>
              <a:rPr dirty="0" spc="-70"/>
              <a:t>mission</a:t>
            </a:r>
            <a:r>
              <a:rPr dirty="0" spc="-110"/>
              <a:t> </a:t>
            </a:r>
            <a:r>
              <a:rPr dirty="0" spc="-35"/>
              <a:t>is</a:t>
            </a:r>
            <a:r>
              <a:rPr dirty="0" spc="-105"/>
              <a:t> </a:t>
            </a:r>
            <a:r>
              <a:rPr dirty="0" spc="-55"/>
              <a:t>to</a:t>
            </a:r>
            <a:r>
              <a:rPr dirty="0" spc="-110"/>
              <a:t> </a:t>
            </a:r>
            <a:r>
              <a:rPr dirty="0" spc="-65"/>
              <a:t>equip</a:t>
            </a:r>
            <a:r>
              <a:rPr dirty="0" spc="-105"/>
              <a:t> </a:t>
            </a:r>
            <a:r>
              <a:rPr dirty="0" spc="-60"/>
              <a:t>the</a:t>
            </a:r>
            <a:r>
              <a:rPr dirty="0" spc="-110"/>
              <a:t> </a:t>
            </a:r>
            <a:r>
              <a:rPr dirty="0" spc="-85"/>
              <a:t>next</a:t>
            </a:r>
            <a:r>
              <a:rPr dirty="0" spc="-105"/>
              <a:t> </a:t>
            </a:r>
            <a:r>
              <a:rPr dirty="0" spc="-80"/>
              <a:t>generation</a:t>
            </a:r>
            <a:r>
              <a:rPr dirty="0" spc="-110"/>
              <a:t> </a:t>
            </a:r>
            <a:r>
              <a:rPr dirty="0" spc="-60"/>
              <a:t>with</a:t>
            </a:r>
            <a:r>
              <a:rPr dirty="0" spc="-105"/>
              <a:t> </a:t>
            </a:r>
            <a:r>
              <a:rPr dirty="0" spc="-60"/>
              <a:t>the</a:t>
            </a:r>
            <a:r>
              <a:rPr dirty="0" spc="-110"/>
              <a:t> </a:t>
            </a:r>
            <a:r>
              <a:rPr dirty="0" spc="-40"/>
              <a:t>skills</a:t>
            </a:r>
            <a:r>
              <a:rPr dirty="0" spc="-105"/>
              <a:t> </a:t>
            </a:r>
            <a:r>
              <a:rPr dirty="0" spc="-25"/>
              <a:t>and </a:t>
            </a:r>
            <a:r>
              <a:rPr dirty="0" spc="-70"/>
              <a:t>mindset</a:t>
            </a:r>
            <a:r>
              <a:rPr dirty="0" spc="-110"/>
              <a:t> </a:t>
            </a:r>
            <a:r>
              <a:rPr dirty="0" spc="-70"/>
              <a:t>needed</a:t>
            </a:r>
            <a:r>
              <a:rPr dirty="0" spc="-110"/>
              <a:t> </a:t>
            </a:r>
            <a:r>
              <a:rPr dirty="0" spc="-55"/>
              <a:t>to</a:t>
            </a:r>
            <a:r>
              <a:rPr dirty="0" spc="-105"/>
              <a:t> </a:t>
            </a:r>
            <a:r>
              <a:rPr dirty="0" spc="-55"/>
              <a:t>lead</a:t>
            </a:r>
            <a:r>
              <a:rPr dirty="0" spc="-110"/>
              <a:t> </a:t>
            </a:r>
            <a:r>
              <a:rPr dirty="0" spc="-60"/>
              <a:t>in</a:t>
            </a:r>
            <a:r>
              <a:rPr dirty="0" spc="-105"/>
              <a:t> </a:t>
            </a:r>
            <a:r>
              <a:rPr dirty="0" spc="-80"/>
              <a:t>a</a:t>
            </a:r>
            <a:r>
              <a:rPr dirty="0" spc="-110"/>
              <a:t> </a:t>
            </a:r>
            <a:r>
              <a:rPr dirty="0" spc="-80"/>
              <a:t>rapidly</a:t>
            </a:r>
            <a:r>
              <a:rPr dirty="0" spc="-105"/>
              <a:t> </a:t>
            </a:r>
            <a:r>
              <a:rPr dirty="0" spc="-80"/>
              <a:t>evolving</a:t>
            </a:r>
            <a:r>
              <a:rPr dirty="0" spc="-110"/>
              <a:t> </a:t>
            </a:r>
            <a:r>
              <a:rPr dirty="0" spc="-10"/>
              <a:t>world.</a:t>
            </a:r>
          </a:p>
        </p:txBody>
      </p:sp>
      <p:pic>
        <p:nvPicPr>
          <p:cNvPr id="6" name="object 6" descr="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80244" y="5926073"/>
            <a:ext cx="1754504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1430000" cy="6438900"/>
          </a:xfrm>
          <a:custGeom>
            <a:avLst/>
            <a:gdLst/>
            <a:ahLst/>
            <a:cxnLst/>
            <a:rect l="l" t="t" r="r" b="b"/>
            <a:pathLst>
              <a:path w="11430000" h="6438900">
                <a:moveTo>
                  <a:pt x="11430000" y="0"/>
                </a:moveTo>
                <a:lnTo>
                  <a:pt x="0" y="0"/>
                </a:lnTo>
                <a:lnTo>
                  <a:pt x="0" y="6438900"/>
                </a:lnTo>
                <a:lnTo>
                  <a:pt x="11430000" y="6438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500C03">
              <a:alpha val="948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06934" y="1092200"/>
            <a:ext cx="9216390" cy="10541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750">
                <a:solidFill>
                  <a:srgbClr val="FFFFFF"/>
                </a:solidFill>
              </a:rPr>
              <a:t>Our</a:t>
            </a:r>
            <a:r>
              <a:rPr dirty="0" sz="6750" spc="-555">
                <a:solidFill>
                  <a:srgbClr val="FFFFFF"/>
                </a:solidFill>
              </a:rPr>
              <a:t> </a:t>
            </a:r>
            <a:r>
              <a:rPr dirty="0" sz="6750" spc="-235">
                <a:solidFill>
                  <a:srgbClr val="FFFFFF"/>
                </a:solidFill>
              </a:rPr>
              <a:t>Vision</a:t>
            </a:r>
            <a:r>
              <a:rPr dirty="0" sz="6750" spc="-555">
                <a:solidFill>
                  <a:srgbClr val="FFFFFF"/>
                </a:solidFill>
              </a:rPr>
              <a:t> </a:t>
            </a:r>
            <a:r>
              <a:rPr dirty="0" sz="6750" spc="-600">
                <a:solidFill>
                  <a:srgbClr val="FFFFFF"/>
                </a:solidFill>
              </a:rPr>
              <a:t>&amp;</a:t>
            </a:r>
            <a:r>
              <a:rPr dirty="0" sz="6750" spc="-555">
                <a:solidFill>
                  <a:srgbClr val="FFFFFF"/>
                </a:solidFill>
              </a:rPr>
              <a:t> </a:t>
            </a:r>
            <a:r>
              <a:rPr dirty="0" sz="6750" spc="-120">
                <a:solidFill>
                  <a:srgbClr val="FFFFFF"/>
                </a:solidFill>
              </a:rPr>
              <a:t>Mission</a:t>
            </a:r>
            <a:endParaRPr sz="675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0075" y="2581275"/>
            <a:ext cx="1028699" cy="110489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591839" y="3873500"/>
            <a:ext cx="4922520" cy="12788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dirty="0" sz="2000" spc="-75">
                <a:solidFill>
                  <a:srgbClr val="FFFFFF"/>
                </a:solidFill>
                <a:latin typeface="Arial Black"/>
                <a:cs typeface="Arial Black"/>
              </a:rPr>
              <a:t>Education</a:t>
            </a:r>
            <a:r>
              <a:rPr dirty="0" sz="2000" spc="-114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Arial Black"/>
                <a:cs typeface="Arial Black"/>
              </a:rPr>
              <a:t>Through</a:t>
            </a:r>
            <a:r>
              <a:rPr dirty="0" sz="2000" spc="-114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Arial Black"/>
                <a:cs typeface="Arial Black"/>
              </a:rPr>
              <a:t>Innovation</a:t>
            </a:r>
            <a:endParaRPr sz="2000">
              <a:latin typeface="Arial Black"/>
              <a:cs typeface="Arial Black"/>
            </a:endParaRPr>
          </a:p>
          <a:p>
            <a:pPr algn="ctr" marL="12065" marR="5080">
              <a:lnSpc>
                <a:spcPct val="131900"/>
              </a:lnSpc>
              <a:spcBef>
                <a:spcPts val="1030"/>
              </a:spcBef>
            </a:pP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We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believe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developing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FFFFFF"/>
                </a:solidFill>
                <a:latin typeface="Verdana"/>
                <a:cs typeface="Verdana"/>
              </a:rPr>
              <a:t>society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through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innovative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FFFFFF"/>
                </a:solidFill>
                <a:latin typeface="Verdana"/>
                <a:cs typeface="Verdana"/>
              </a:rPr>
              <a:t>education,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guiding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students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toward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responsible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FFFFFF"/>
                </a:solidFill>
                <a:latin typeface="Verdana"/>
                <a:cs typeface="Verdana"/>
              </a:rPr>
              <a:t>citizenship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better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career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planning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45">
                <a:solidFill>
                  <a:srgbClr val="FFFFFF"/>
                </a:solidFill>
                <a:latin typeface="Verdana"/>
                <a:cs typeface="Verdana"/>
              </a:rPr>
              <a:t>tech-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driven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future.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34075" y="2581275"/>
            <a:ext cx="1000124" cy="1142999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5921222" y="3911600"/>
            <a:ext cx="4930775" cy="12788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dirty="0" sz="2000" spc="-100">
                <a:solidFill>
                  <a:srgbClr val="FFFFFF"/>
                </a:solidFill>
                <a:latin typeface="Arial Black"/>
                <a:cs typeface="Arial Black"/>
              </a:rPr>
              <a:t>PROLAB</a:t>
            </a:r>
            <a:r>
              <a:rPr dirty="0" sz="2000" spc="-114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Arial Black"/>
                <a:cs typeface="Arial Black"/>
              </a:rPr>
              <a:t>Initiative</a:t>
            </a:r>
            <a:endParaRPr sz="2000">
              <a:latin typeface="Arial Black"/>
              <a:cs typeface="Arial Black"/>
            </a:endParaRPr>
          </a:p>
          <a:p>
            <a:pPr algn="ctr" marL="12700" marR="5080">
              <a:lnSpc>
                <a:spcPct val="131900"/>
              </a:lnSpc>
              <a:spcBef>
                <a:spcPts val="1030"/>
              </a:spcBef>
            </a:pP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Creating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hands-on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learning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opportunities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FFFFFF"/>
                </a:solidFill>
                <a:latin typeface="Verdana"/>
                <a:cs typeface="Verdana"/>
              </a:rPr>
              <a:t>all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Indian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Verdana"/>
                <a:cs typeface="Verdana"/>
              </a:rPr>
              <a:t>children </a:t>
            </a:r>
            <a:r>
              <a:rPr dirty="0" sz="1350" spc="-55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become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world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leaders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technology</a:t>
            </a: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through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practical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experience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350" spc="-8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exploration.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8" name="object 8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80244" y="5926073"/>
            <a:ext cx="1754504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1430000" cy="7200900"/>
          </a:xfrm>
          <a:custGeom>
            <a:avLst/>
            <a:gdLst/>
            <a:ahLst/>
            <a:cxnLst/>
            <a:rect l="l" t="t" r="r" b="b"/>
            <a:pathLst>
              <a:path w="11430000" h="7200900">
                <a:moveTo>
                  <a:pt x="11430000" y="0"/>
                </a:moveTo>
                <a:lnTo>
                  <a:pt x="0" y="0"/>
                </a:lnTo>
                <a:lnTo>
                  <a:pt x="0" y="7200900"/>
                </a:lnTo>
                <a:lnTo>
                  <a:pt x="11430000" y="7200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E5F9F2">
              <a:alpha val="948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7375" y="482600"/>
            <a:ext cx="6757034" cy="53975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/>
              <a:t>Why</a:t>
            </a:r>
            <a:r>
              <a:rPr dirty="0" spc="-215"/>
              <a:t> </a:t>
            </a:r>
            <a:r>
              <a:rPr dirty="0" spc="-265"/>
              <a:t>Teach</a:t>
            </a:r>
            <a:r>
              <a:rPr dirty="0" spc="-220"/>
              <a:t> </a:t>
            </a:r>
            <a:r>
              <a:rPr dirty="0" spc="-165"/>
              <a:t>Robotics</a:t>
            </a:r>
            <a:r>
              <a:rPr dirty="0" spc="-220"/>
              <a:t> </a:t>
            </a:r>
            <a:r>
              <a:rPr dirty="0" spc="65"/>
              <a:t>in</a:t>
            </a:r>
            <a:r>
              <a:rPr dirty="0" spc="-215"/>
              <a:t> </a:t>
            </a:r>
            <a:r>
              <a:rPr dirty="0" spc="-165"/>
              <a:t>School?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587375" y="1288414"/>
            <a:ext cx="10125075" cy="577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300"/>
              </a:lnSpc>
              <a:spcBef>
                <a:spcPts val="100"/>
              </a:spcBef>
            </a:pPr>
            <a:r>
              <a:rPr dirty="0" sz="1350" spc="-50">
                <a:solidFill>
                  <a:srgbClr val="4B4A4A"/>
                </a:solidFill>
                <a:latin typeface="Verdana"/>
                <a:cs typeface="Verdana"/>
              </a:rPr>
              <a:t>Robotics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education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35">
                <a:solidFill>
                  <a:srgbClr val="4B4A4A"/>
                </a:solidFill>
                <a:latin typeface="Verdana"/>
                <a:cs typeface="Verdana"/>
              </a:rPr>
              <a:t>is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global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phenomenon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that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transforms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learning.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40">
                <a:solidFill>
                  <a:srgbClr val="4B4A4A"/>
                </a:solidFill>
                <a:latin typeface="Verdana"/>
                <a:cs typeface="Verdana"/>
              </a:rPr>
              <a:t>It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goes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beyond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4B4A4A"/>
                </a:solidFill>
                <a:latin typeface="Verdana"/>
                <a:cs typeface="Verdana"/>
              </a:rPr>
              <a:t>technical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skills,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cultivating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crucial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21st-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century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competencies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like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creative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thinking,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problem-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solving,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and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collaboration,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4B4A4A"/>
                </a:solidFill>
                <a:latin typeface="Verdana"/>
                <a:cs typeface="Verdana"/>
              </a:rPr>
              <a:t>which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are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vital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for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future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4B4A4A"/>
                </a:solidFill>
                <a:latin typeface="Verdana"/>
                <a:cs typeface="Verdana"/>
              </a:rPr>
              <a:t>success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and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40">
                <a:solidFill>
                  <a:srgbClr val="4B4A4A"/>
                </a:solidFill>
                <a:latin typeface="Verdana"/>
                <a:cs typeface="Verdana"/>
              </a:rPr>
              <a:t>innovation.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0075" y="2098675"/>
            <a:ext cx="3267075" cy="326390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587375" y="5386784"/>
            <a:ext cx="3032125" cy="1299210"/>
          </a:xfrm>
          <a:prstGeom prst="rect">
            <a:avLst/>
          </a:prstGeom>
        </p:spPr>
        <p:txBody>
          <a:bodyPr wrap="square" lIns="0" tIns="16637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310"/>
              </a:spcBef>
            </a:pPr>
            <a:r>
              <a:rPr dirty="0" sz="1650" spc="-80">
                <a:solidFill>
                  <a:srgbClr val="4B4A4A"/>
                </a:solidFill>
                <a:latin typeface="Arial Black"/>
                <a:cs typeface="Arial Black"/>
              </a:rPr>
              <a:t>Creative</a:t>
            </a:r>
            <a:r>
              <a:rPr dirty="0" sz="1650" spc="-85">
                <a:solidFill>
                  <a:srgbClr val="4B4A4A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4B4A4A"/>
                </a:solidFill>
                <a:latin typeface="Arial Black"/>
                <a:cs typeface="Arial Black"/>
              </a:rPr>
              <a:t>Thinking</a:t>
            </a:r>
            <a:endParaRPr sz="1650">
              <a:latin typeface="Arial Black"/>
              <a:cs typeface="Arial Black"/>
            </a:endParaRPr>
          </a:p>
          <a:p>
            <a:pPr algn="just" marL="12700" marR="5080">
              <a:lnSpc>
                <a:spcPct val="131900"/>
              </a:lnSpc>
              <a:spcBef>
                <a:spcPts val="425"/>
              </a:spcBef>
            </a:pP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Nurtures</a:t>
            </a:r>
            <a:r>
              <a:rPr dirty="0" sz="1350" spc="-3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curious</a:t>
            </a:r>
            <a:r>
              <a:rPr dirty="0" sz="1350" spc="1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minds</a:t>
            </a:r>
            <a:r>
              <a:rPr dirty="0" sz="1350" spc="1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80">
                <a:solidFill>
                  <a:srgbClr val="4B4A4A"/>
                </a:solidFill>
                <a:latin typeface="Verdana"/>
                <a:cs typeface="Verdana"/>
              </a:rPr>
              <a:t>by</a:t>
            </a:r>
            <a:r>
              <a:rPr dirty="0" sz="1350" spc="6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4B4A4A"/>
                </a:solidFill>
                <a:latin typeface="Verdana"/>
                <a:cs typeface="Verdana"/>
              </a:rPr>
              <a:t>challenging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students</a:t>
            </a:r>
            <a:r>
              <a:rPr dirty="0" sz="1350" spc="-3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14">
                <a:solidFill>
                  <a:srgbClr val="4B4A4A"/>
                </a:solidFill>
                <a:latin typeface="Verdana"/>
                <a:cs typeface="Verdana"/>
              </a:rPr>
              <a:t>to</a:t>
            </a:r>
            <a:r>
              <a:rPr dirty="0" sz="1350" spc="-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build</a:t>
            </a:r>
            <a:r>
              <a:rPr dirty="0" sz="1350" spc="-1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machines</a:t>
            </a:r>
            <a:r>
              <a:rPr dirty="0" sz="1350" spc="-2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that</a:t>
            </a:r>
            <a:r>
              <a:rPr dirty="0" sz="1350" spc="-1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mirror 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human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capabilities.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86225" y="2098675"/>
            <a:ext cx="3267075" cy="326390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4068762" y="5386784"/>
            <a:ext cx="3187065" cy="1299210"/>
          </a:xfrm>
          <a:prstGeom prst="rect">
            <a:avLst/>
          </a:prstGeom>
        </p:spPr>
        <p:txBody>
          <a:bodyPr wrap="square" lIns="0" tIns="166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z="1650" spc="-50">
                <a:solidFill>
                  <a:srgbClr val="4B4A4A"/>
                </a:solidFill>
                <a:latin typeface="Arial Black"/>
                <a:cs typeface="Arial Black"/>
              </a:rPr>
              <a:t>Enhanced</a:t>
            </a:r>
            <a:r>
              <a:rPr dirty="0" sz="1650" spc="-80">
                <a:solidFill>
                  <a:srgbClr val="4B4A4A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4B4A4A"/>
                </a:solidFill>
                <a:latin typeface="Arial Black"/>
                <a:cs typeface="Arial Black"/>
              </a:rPr>
              <a:t>Engagement</a:t>
            </a:r>
            <a:endParaRPr sz="1650">
              <a:latin typeface="Arial Black"/>
              <a:cs typeface="Arial Black"/>
            </a:endParaRPr>
          </a:p>
          <a:p>
            <a:pPr marL="12700" marR="5080">
              <a:lnSpc>
                <a:spcPct val="131900"/>
              </a:lnSpc>
              <a:spcBef>
                <a:spcPts val="425"/>
              </a:spcBef>
            </a:pP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Hands-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on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activities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maintain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35">
                <a:solidFill>
                  <a:srgbClr val="4B4A4A"/>
                </a:solidFill>
                <a:latin typeface="Verdana"/>
                <a:cs typeface="Verdana"/>
              </a:rPr>
              <a:t>focus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4B4A4A"/>
                </a:solidFill>
                <a:latin typeface="Verdana"/>
                <a:cs typeface="Verdana"/>
              </a:rPr>
              <a:t>and 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motivate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students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to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participate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45">
                <a:solidFill>
                  <a:srgbClr val="4B4A4A"/>
                </a:solidFill>
                <a:latin typeface="Verdana"/>
                <a:cs typeface="Verdana"/>
              </a:rPr>
              <a:t>actively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in</a:t>
            </a:r>
            <a:r>
              <a:rPr dirty="0" sz="1350" spc="-114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their</a:t>
            </a:r>
            <a:r>
              <a:rPr dirty="0" sz="1350" spc="-11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learning.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62850" y="2098675"/>
            <a:ext cx="3267075" cy="3263900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7550150" y="5386784"/>
            <a:ext cx="3256915" cy="1032510"/>
          </a:xfrm>
          <a:prstGeom prst="rect">
            <a:avLst/>
          </a:prstGeom>
        </p:spPr>
        <p:txBody>
          <a:bodyPr wrap="square" lIns="0" tIns="166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z="1650" spc="-114">
                <a:solidFill>
                  <a:srgbClr val="4B4A4A"/>
                </a:solidFill>
                <a:latin typeface="Arial Black"/>
                <a:cs typeface="Arial Black"/>
              </a:rPr>
              <a:t>Tech </a:t>
            </a:r>
            <a:r>
              <a:rPr dirty="0" sz="1650" spc="-10">
                <a:solidFill>
                  <a:srgbClr val="4B4A4A"/>
                </a:solidFill>
                <a:latin typeface="Arial Black"/>
                <a:cs typeface="Arial Black"/>
              </a:rPr>
              <a:t>Preparedness</a:t>
            </a:r>
            <a:endParaRPr sz="1650">
              <a:latin typeface="Arial Black"/>
              <a:cs typeface="Arial Black"/>
            </a:endParaRPr>
          </a:p>
          <a:p>
            <a:pPr marL="12700" marR="5080">
              <a:lnSpc>
                <a:spcPct val="134300"/>
              </a:lnSpc>
              <a:spcBef>
                <a:spcPts val="385"/>
              </a:spcBef>
            </a:pP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Immerses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students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in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4B4A4A"/>
                </a:solidFill>
                <a:latin typeface="Verdana"/>
                <a:cs typeface="Verdana"/>
              </a:rPr>
              <a:t>cutting-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edge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fields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like</a:t>
            </a:r>
            <a:r>
              <a:rPr dirty="0" sz="1350" spc="-11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65">
                <a:solidFill>
                  <a:srgbClr val="4B4A4A"/>
                </a:solidFill>
                <a:latin typeface="Verdana"/>
                <a:cs typeface="Verdana"/>
              </a:rPr>
              <a:t>AI,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drones,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and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autonomous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4B4A4A"/>
                </a:solidFill>
                <a:latin typeface="Verdana"/>
                <a:cs typeface="Verdana"/>
              </a:rPr>
              <a:t>vehicles.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11" name="object 11" descr="">
            <a:hlinkClick r:id="rId5"/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80244" y="6688073"/>
            <a:ext cx="1754504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1430000" cy="7943850"/>
          </a:xfrm>
          <a:custGeom>
            <a:avLst/>
            <a:gdLst/>
            <a:ahLst/>
            <a:cxnLst/>
            <a:rect l="l" t="t" r="r" b="b"/>
            <a:pathLst>
              <a:path w="11430000" h="7943850">
                <a:moveTo>
                  <a:pt x="11430000" y="0"/>
                </a:moveTo>
                <a:lnTo>
                  <a:pt x="0" y="0"/>
                </a:lnTo>
                <a:lnTo>
                  <a:pt x="0" y="7943850"/>
                </a:lnTo>
                <a:lnTo>
                  <a:pt x="11430000" y="79438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E5F9F2">
              <a:alpha val="94898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3"/>
            <a:ext cx="4286250" cy="794359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73625" y="482600"/>
            <a:ext cx="4565015" cy="1073150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50"/>
              </a:spcBef>
            </a:pPr>
            <a:r>
              <a:rPr dirty="0" spc="-110"/>
              <a:t>Developing</a:t>
            </a:r>
            <a:r>
              <a:rPr dirty="0" spc="-210"/>
              <a:t> </a:t>
            </a:r>
            <a:r>
              <a:rPr dirty="0" spc="-160"/>
              <a:t>Essential </a:t>
            </a:r>
            <a:r>
              <a:rPr dirty="0" spc="-85"/>
              <a:t>Future</a:t>
            </a:r>
            <a:r>
              <a:rPr dirty="0" spc="-250"/>
              <a:t> </a:t>
            </a:r>
            <a:r>
              <a:rPr dirty="0" spc="-10"/>
              <a:t>Skills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4873625" y="1736089"/>
            <a:ext cx="5525770" cy="854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300"/>
              </a:lnSpc>
              <a:spcBef>
                <a:spcPts val="100"/>
              </a:spcBef>
            </a:pPr>
            <a:r>
              <a:rPr dirty="0" sz="1350" spc="-50">
                <a:solidFill>
                  <a:srgbClr val="4B4A4A"/>
                </a:solidFill>
                <a:latin typeface="Verdana"/>
                <a:cs typeface="Verdana"/>
              </a:rPr>
              <a:t>Robotics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education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builds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suite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30">
                <a:solidFill>
                  <a:srgbClr val="4B4A4A"/>
                </a:solidFill>
                <a:latin typeface="Verdana"/>
                <a:cs typeface="Verdana"/>
              </a:rPr>
              <a:t>of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40">
                <a:solidFill>
                  <a:srgbClr val="4B4A4A"/>
                </a:solidFill>
                <a:latin typeface="Verdana"/>
                <a:cs typeface="Verdana"/>
              </a:rPr>
              <a:t>skills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4B4A4A"/>
                </a:solidFill>
                <a:latin typeface="Verdana"/>
                <a:cs typeface="Verdana"/>
              </a:rPr>
              <a:t>critical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for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academic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4B4A4A"/>
                </a:solidFill>
                <a:latin typeface="Verdana"/>
                <a:cs typeface="Verdana"/>
              </a:rPr>
              <a:t>and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professional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4B4A4A"/>
                </a:solidFill>
                <a:latin typeface="Verdana"/>
                <a:cs typeface="Verdana"/>
              </a:rPr>
              <a:t>success.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From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4B4A4A"/>
                </a:solidFill>
                <a:latin typeface="Verdana"/>
                <a:cs typeface="Verdana"/>
              </a:rPr>
              <a:t>logical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thinking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to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resilience,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students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20">
                <a:solidFill>
                  <a:srgbClr val="4B4A4A"/>
                </a:solidFill>
                <a:latin typeface="Verdana"/>
                <a:cs typeface="Verdana"/>
              </a:rPr>
              <a:t>gain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invaluable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experience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through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interactive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 and </a:t>
            </a:r>
            <a:r>
              <a:rPr dirty="0" sz="1350" spc="-35">
                <a:solidFill>
                  <a:srgbClr val="4B4A4A"/>
                </a:solidFill>
                <a:latin typeface="Verdana"/>
                <a:cs typeface="Verdana"/>
              </a:rPr>
              <a:t>fun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learning.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86325" y="2819399"/>
            <a:ext cx="2886075" cy="2514600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5054600" y="3538933"/>
            <a:ext cx="2296795" cy="1575435"/>
          </a:xfrm>
          <a:prstGeom prst="rect">
            <a:avLst/>
          </a:prstGeom>
        </p:spPr>
        <p:txBody>
          <a:bodyPr wrap="square" lIns="0" tIns="166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z="1650" spc="-20">
                <a:solidFill>
                  <a:srgbClr val="4B4A4A"/>
                </a:solidFill>
                <a:latin typeface="Arial Black"/>
                <a:cs typeface="Arial Black"/>
              </a:rPr>
              <a:t>Programming</a:t>
            </a:r>
            <a:r>
              <a:rPr dirty="0" sz="1650" spc="-80">
                <a:solidFill>
                  <a:srgbClr val="4B4A4A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4B4A4A"/>
                </a:solidFill>
                <a:latin typeface="Arial Black"/>
                <a:cs typeface="Arial Black"/>
              </a:rPr>
              <a:t>Skills</a:t>
            </a:r>
            <a:endParaRPr sz="1650">
              <a:latin typeface="Arial Black"/>
              <a:cs typeface="Arial Black"/>
            </a:endParaRPr>
          </a:p>
          <a:p>
            <a:pPr marL="12700" marR="5080">
              <a:lnSpc>
                <a:spcPct val="132700"/>
              </a:lnSpc>
              <a:spcBef>
                <a:spcPts val="414"/>
              </a:spcBef>
            </a:pP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Develops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the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4B4A4A"/>
                </a:solidFill>
                <a:latin typeface="Verdana"/>
                <a:cs typeface="Verdana"/>
              </a:rPr>
              <a:t>logical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4B4A4A"/>
                </a:solidFill>
                <a:latin typeface="Verdana"/>
                <a:cs typeface="Verdana"/>
              </a:rPr>
              <a:t>thinking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essential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for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creating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4B4A4A"/>
                </a:solidFill>
                <a:latin typeface="Verdana"/>
                <a:cs typeface="Verdana"/>
              </a:rPr>
              <a:t>and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interacting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with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AI-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powered devices.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43850" y="2819399"/>
            <a:ext cx="2886075" cy="251460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8112125" y="3538933"/>
            <a:ext cx="2512695" cy="1575435"/>
          </a:xfrm>
          <a:prstGeom prst="rect">
            <a:avLst/>
          </a:prstGeom>
        </p:spPr>
        <p:txBody>
          <a:bodyPr wrap="square" lIns="0" tIns="166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z="1650" spc="-10">
                <a:solidFill>
                  <a:srgbClr val="4B4A4A"/>
                </a:solidFill>
                <a:latin typeface="Arial Black"/>
                <a:cs typeface="Arial Black"/>
              </a:rPr>
              <a:t>Perseverance</a:t>
            </a:r>
            <a:endParaRPr sz="1650">
              <a:latin typeface="Arial Black"/>
              <a:cs typeface="Arial Black"/>
            </a:endParaRPr>
          </a:p>
          <a:p>
            <a:pPr marL="12700" marR="5080">
              <a:lnSpc>
                <a:spcPct val="132700"/>
              </a:lnSpc>
              <a:spcBef>
                <a:spcPts val="414"/>
              </a:spcBef>
            </a:pPr>
            <a:r>
              <a:rPr dirty="0" sz="1350" spc="-50">
                <a:solidFill>
                  <a:srgbClr val="4B4A4A"/>
                </a:solidFill>
                <a:latin typeface="Verdana"/>
                <a:cs typeface="Verdana"/>
              </a:rPr>
              <a:t>Builds</a:t>
            </a:r>
            <a:r>
              <a:rPr dirty="0" sz="1350" spc="-12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</a:t>
            </a:r>
            <a:r>
              <a:rPr dirty="0" sz="1350" spc="-114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"never</a:t>
            </a:r>
            <a:r>
              <a:rPr dirty="0" sz="1350" spc="-114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give</a:t>
            </a:r>
            <a:r>
              <a:rPr dirty="0" sz="1350" spc="-12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up"</a:t>
            </a:r>
            <a:r>
              <a:rPr dirty="0" sz="1350" spc="-114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4B4A4A"/>
                </a:solidFill>
                <a:latin typeface="Verdana"/>
                <a:cs typeface="Verdana"/>
              </a:rPr>
              <a:t>attitude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through</a:t>
            </a:r>
            <a:r>
              <a:rPr dirty="0" sz="1350" spc="-2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trial-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and-</a:t>
            </a:r>
            <a:r>
              <a:rPr dirty="0" sz="1350" spc="-20">
                <a:solidFill>
                  <a:srgbClr val="4B4A4A"/>
                </a:solidFill>
                <a:latin typeface="Verdana"/>
                <a:cs typeface="Verdana"/>
              </a:rPr>
              <a:t>error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challenges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inherent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in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20">
                <a:solidFill>
                  <a:srgbClr val="4B4A4A"/>
                </a:solidFill>
                <a:latin typeface="Verdana"/>
                <a:cs typeface="Verdana"/>
              </a:rPr>
              <a:t>scientific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discovery.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86325" y="5505449"/>
            <a:ext cx="5943600" cy="1962151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5054600" y="6224984"/>
            <a:ext cx="5397500" cy="1032510"/>
          </a:xfrm>
          <a:prstGeom prst="rect">
            <a:avLst/>
          </a:prstGeom>
        </p:spPr>
        <p:txBody>
          <a:bodyPr wrap="square" lIns="0" tIns="166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z="1650" spc="-80">
                <a:solidFill>
                  <a:srgbClr val="4B4A4A"/>
                </a:solidFill>
                <a:latin typeface="Arial Black"/>
                <a:cs typeface="Arial Black"/>
              </a:rPr>
              <a:t>Teamwork</a:t>
            </a:r>
            <a:r>
              <a:rPr dirty="0" sz="1650" spc="-60">
                <a:solidFill>
                  <a:srgbClr val="4B4A4A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4B4A4A"/>
                </a:solidFill>
                <a:latin typeface="Arial Black"/>
                <a:cs typeface="Arial Black"/>
              </a:rPr>
              <a:t>Culture</a:t>
            </a:r>
            <a:endParaRPr sz="1650">
              <a:latin typeface="Arial Black"/>
              <a:cs typeface="Arial Black"/>
            </a:endParaRPr>
          </a:p>
          <a:p>
            <a:pPr marL="12700" marR="5080">
              <a:lnSpc>
                <a:spcPct val="134300"/>
              </a:lnSpc>
              <a:spcBef>
                <a:spcPts val="385"/>
              </a:spcBef>
            </a:pP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Promotes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collaborative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learning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where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 diverse </a:t>
            </a:r>
            <a:r>
              <a:rPr dirty="0" sz="1350" spc="-40">
                <a:solidFill>
                  <a:srgbClr val="4B4A4A"/>
                </a:solidFill>
                <a:latin typeface="Verdana"/>
                <a:cs typeface="Verdana"/>
              </a:rPr>
              <a:t>skills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are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combined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4B4A4A"/>
                </a:solidFill>
                <a:latin typeface="Verdana"/>
                <a:cs typeface="Verdana"/>
              </a:rPr>
              <a:t>to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solve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complex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problems.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12" name="object 12" descr="">
            <a:hlinkClick r:id="rId6"/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80244" y="7434833"/>
            <a:ext cx="1754504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1430000" cy="6800850"/>
          </a:xfrm>
          <a:custGeom>
            <a:avLst/>
            <a:gdLst/>
            <a:ahLst/>
            <a:cxnLst/>
            <a:rect l="l" t="t" r="r" b="b"/>
            <a:pathLst>
              <a:path w="11430000" h="6800850">
                <a:moveTo>
                  <a:pt x="11430000" y="0"/>
                </a:moveTo>
                <a:lnTo>
                  <a:pt x="0" y="0"/>
                </a:lnTo>
                <a:lnTo>
                  <a:pt x="0" y="6800850"/>
                </a:lnTo>
                <a:lnTo>
                  <a:pt x="11430000" y="68008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E5F9F2">
              <a:alpha val="948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185"/>
              <a:t>Level</a:t>
            </a:r>
            <a:r>
              <a:rPr dirty="0" spc="-245"/>
              <a:t> </a:t>
            </a:r>
            <a:r>
              <a:rPr dirty="0" spc="345"/>
              <a:t>f:</a:t>
            </a:r>
            <a:r>
              <a:rPr dirty="0" spc="-240"/>
              <a:t> </a:t>
            </a:r>
            <a:r>
              <a:rPr dirty="0" spc="-185"/>
              <a:t>Young</a:t>
            </a:r>
            <a:r>
              <a:rPr dirty="0" spc="-245"/>
              <a:t> </a:t>
            </a:r>
            <a:r>
              <a:rPr dirty="0" spc="-185"/>
              <a:t>Scientist</a:t>
            </a:r>
            <a:r>
              <a:rPr dirty="0" spc="-240"/>
              <a:t> </a:t>
            </a:r>
            <a:r>
              <a:rPr dirty="0" spc="-35"/>
              <a:t>Program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587375" y="1288414"/>
            <a:ext cx="10191115" cy="577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300"/>
              </a:lnSpc>
              <a:spcBef>
                <a:spcPts val="100"/>
              </a:spcBef>
            </a:pP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Designed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for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Grades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4-</a:t>
            </a:r>
            <a:r>
              <a:rPr dirty="0" sz="1350" spc="-200">
                <a:solidFill>
                  <a:srgbClr val="4B4A4A"/>
                </a:solidFill>
                <a:latin typeface="Verdana"/>
                <a:cs typeface="Verdana"/>
              </a:rPr>
              <a:t>10,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4B4A4A"/>
                </a:solidFill>
                <a:latin typeface="Verdana"/>
                <a:cs typeface="Verdana"/>
              </a:rPr>
              <a:t>this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program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4B4A4A"/>
                </a:solidFill>
                <a:latin typeface="Verdana"/>
                <a:cs typeface="Verdana"/>
              </a:rPr>
              <a:t>includes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200">
                <a:solidFill>
                  <a:srgbClr val="4B4A4A"/>
                </a:solidFill>
                <a:latin typeface="Verdana"/>
                <a:cs typeface="Verdana"/>
              </a:rPr>
              <a:t>16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45">
                <a:solidFill>
                  <a:srgbClr val="4B4A4A"/>
                </a:solidFill>
                <a:latin typeface="Verdana"/>
                <a:cs typeface="Verdana"/>
              </a:rPr>
              <a:t>sessions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to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build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foundational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knowledge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in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robotics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and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electronics.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Students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embark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on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their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45">
                <a:solidFill>
                  <a:srgbClr val="4B4A4A"/>
                </a:solidFill>
                <a:latin typeface="Verdana"/>
                <a:cs typeface="Verdana"/>
              </a:rPr>
              <a:t>first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engineering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25">
                <a:solidFill>
                  <a:srgbClr val="4B4A4A"/>
                </a:solidFill>
                <a:latin typeface="Verdana"/>
                <a:cs typeface="Verdana"/>
              </a:rPr>
              <a:t>journey,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guided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by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expert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techno-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professionals.</a:t>
            </a:r>
            <a:endParaRPr sz="13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58825" y="2891233"/>
            <a:ext cx="4275455" cy="1022985"/>
          </a:xfrm>
          <a:prstGeom prst="rect">
            <a:avLst/>
          </a:prstGeom>
        </p:spPr>
        <p:txBody>
          <a:bodyPr wrap="square" lIns="0" tIns="166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z="1650" spc="-35">
                <a:solidFill>
                  <a:srgbClr val="4B4A4A"/>
                </a:solidFill>
                <a:latin typeface="Arial Black"/>
                <a:cs typeface="Arial Black"/>
              </a:rPr>
              <a:t>Foundation</a:t>
            </a:r>
            <a:r>
              <a:rPr dirty="0" sz="1650" spc="-55">
                <a:solidFill>
                  <a:srgbClr val="4B4A4A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4B4A4A"/>
                </a:solidFill>
                <a:latin typeface="Arial Black"/>
                <a:cs typeface="Arial Black"/>
              </a:rPr>
              <a:t>Building</a:t>
            </a:r>
            <a:endParaRPr sz="1650">
              <a:latin typeface="Arial Black"/>
              <a:cs typeface="Arial Black"/>
            </a:endParaRPr>
          </a:p>
          <a:p>
            <a:pPr marL="12700" marR="5080">
              <a:lnSpc>
                <a:spcPct val="129600"/>
              </a:lnSpc>
              <a:spcBef>
                <a:spcPts val="464"/>
              </a:spcBef>
            </a:pP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Create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your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45">
                <a:solidFill>
                  <a:srgbClr val="4B4A4A"/>
                </a:solidFill>
                <a:latin typeface="Verdana"/>
                <a:cs typeface="Verdana"/>
              </a:rPr>
              <a:t>first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robot,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learn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40">
                <a:solidFill>
                  <a:srgbClr val="4B4A4A"/>
                </a:solidFill>
                <a:latin typeface="Verdana"/>
                <a:cs typeface="Verdana"/>
              </a:rPr>
              <a:t>basic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electronics,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and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4B4A4A"/>
                </a:solidFill>
                <a:latin typeface="Verdana"/>
                <a:cs typeface="Verdana"/>
              </a:rPr>
              <a:t>get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practical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 soldering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experience.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0075" y="2352674"/>
            <a:ext cx="5029200" cy="514350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5959475" y="2634058"/>
            <a:ext cx="4688840" cy="1022985"/>
          </a:xfrm>
          <a:prstGeom prst="rect">
            <a:avLst/>
          </a:prstGeom>
        </p:spPr>
        <p:txBody>
          <a:bodyPr wrap="square" lIns="0" tIns="166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z="1650" spc="-70">
                <a:solidFill>
                  <a:srgbClr val="4B4A4A"/>
                </a:solidFill>
                <a:latin typeface="Arial Black"/>
                <a:cs typeface="Arial Black"/>
              </a:rPr>
              <a:t>Sensor</a:t>
            </a:r>
            <a:r>
              <a:rPr dirty="0" sz="1650" spc="-85">
                <a:solidFill>
                  <a:srgbClr val="4B4A4A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4B4A4A"/>
                </a:solidFill>
                <a:latin typeface="Arial Black"/>
                <a:cs typeface="Arial Black"/>
              </a:rPr>
              <a:t>Exploration</a:t>
            </a:r>
            <a:endParaRPr sz="1650">
              <a:latin typeface="Arial Black"/>
              <a:cs typeface="Arial Black"/>
            </a:endParaRPr>
          </a:p>
          <a:p>
            <a:pPr marL="12700" marR="5080">
              <a:lnSpc>
                <a:spcPct val="129600"/>
              </a:lnSpc>
              <a:spcBef>
                <a:spcPts val="464"/>
              </a:spcBef>
            </a:pP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Engage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in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hands-on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projects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like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automatic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streetlights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4B4A4A"/>
                </a:solidFill>
                <a:latin typeface="Verdana"/>
                <a:cs typeface="Verdana"/>
              </a:rPr>
              <a:t>and 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human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detection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systems.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00725" y="2095499"/>
            <a:ext cx="5029200" cy="51435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58825" y="5091509"/>
            <a:ext cx="4692650" cy="1032510"/>
          </a:xfrm>
          <a:prstGeom prst="rect">
            <a:avLst/>
          </a:prstGeom>
        </p:spPr>
        <p:txBody>
          <a:bodyPr wrap="square" lIns="0" tIns="166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z="1650" spc="-10">
                <a:solidFill>
                  <a:srgbClr val="4B4A4A"/>
                </a:solidFill>
                <a:latin typeface="Arial Black"/>
                <a:cs typeface="Arial Black"/>
              </a:rPr>
              <a:t>Motor</a:t>
            </a:r>
            <a:r>
              <a:rPr dirty="0" sz="1650" spc="-105">
                <a:solidFill>
                  <a:srgbClr val="4B4A4A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4B4A4A"/>
                </a:solidFill>
                <a:latin typeface="Arial Black"/>
                <a:cs typeface="Arial Black"/>
              </a:rPr>
              <a:t>Mastery</a:t>
            </a:r>
            <a:endParaRPr sz="1650">
              <a:latin typeface="Arial Black"/>
              <a:cs typeface="Arial Black"/>
            </a:endParaRPr>
          </a:p>
          <a:p>
            <a:pPr marL="12700" marR="5080">
              <a:lnSpc>
                <a:spcPct val="134300"/>
              </a:lnSpc>
              <a:spcBef>
                <a:spcPts val="385"/>
              </a:spcBef>
            </a:pP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Test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various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motors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and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learn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to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assemble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and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35">
                <a:solidFill>
                  <a:srgbClr val="4B4A4A"/>
                </a:solidFill>
                <a:latin typeface="Verdana"/>
                <a:cs typeface="Verdana"/>
              </a:rPr>
              <a:t>disassemble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2-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wheeler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robots.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0075" y="4552949"/>
            <a:ext cx="5029200" cy="51435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00725" y="4295774"/>
            <a:ext cx="5029200" cy="514350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5959475" y="4834334"/>
            <a:ext cx="3890645" cy="1032510"/>
          </a:xfrm>
          <a:prstGeom prst="rect">
            <a:avLst/>
          </a:prstGeom>
        </p:spPr>
        <p:txBody>
          <a:bodyPr wrap="square" lIns="0" tIns="166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z="1650" spc="-10">
                <a:solidFill>
                  <a:srgbClr val="4B4A4A"/>
                </a:solidFill>
                <a:latin typeface="Arial Black"/>
                <a:cs typeface="Arial Black"/>
              </a:rPr>
              <a:t>Assessment</a:t>
            </a:r>
            <a:endParaRPr sz="1650">
              <a:latin typeface="Arial Black"/>
              <a:cs typeface="Arial Black"/>
            </a:endParaRPr>
          </a:p>
          <a:p>
            <a:pPr marL="12700" marR="5080">
              <a:lnSpc>
                <a:spcPct val="134300"/>
              </a:lnSpc>
              <a:spcBef>
                <a:spcPts val="385"/>
              </a:spcBef>
            </a:pPr>
            <a:r>
              <a:rPr dirty="0" sz="1350" spc="-35">
                <a:solidFill>
                  <a:srgbClr val="4B4A4A"/>
                </a:solidFill>
                <a:latin typeface="Verdana"/>
                <a:cs typeface="Verdana"/>
              </a:rPr>
              <a:t>A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45">
                <a:solidFill>
                  <a:srgbClr val="4B4A4A"/>
                </a:solidFill>
                <a:latin typeface="Verdana"/>
                <a:cs typeface="Verdana"/>
              </a:rPr>
              <a:t>final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45">
                <a:solidFill>
                  <a:srgbClr val="4B4A4A"/>
                </a:solidFill>
                <a:latin typeface="Verdana"/>
                <a:cs typeface="Verdana"/>
              </a:rPr>
              <a:t>test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validates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skills,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followed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by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30">
                <a:solidFill>
                  <a:srgbClr val="4B4A4A"/>
                </a:solidFill>
                <a:latin typeface="Verdana"/>
                <a:cs typeface="Verdana"/>
              </a:rPr>
              <a:t>certificate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distribution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from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company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experts.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13" name="object 13" descr="">
            <a:hlinkClick r:id="rId6"/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80244" y="6291833"/>
            <a:ext cx="1754504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1430000" cy="9525000"/>
          </a:xfrm>
          <a:custGeom>
            <a:avLst/>
            <a:gdLst/>
            <a:ahLst/>
            <a:cxnLst/>
            <a:rect l="l" t="t" r="r" b="b"/>
            <a:pathLst>
              <a:path w="11430000" h="9525000">
                <a:moveTo>
                  <a:pt x="11430000" y="0"/>
                </a:moveTo>
                <a:lnTo>
                  <a:pt x="0" y="0"/>
                </a:lnTo>
                <a:lnTo>
                  <a:pt x="0" y="9525000"/>
                </a:lnTo>
                <a:lnTo>
                  <a:pt x="11430000" y="95250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E5F9F2">
              <a:alpha val="948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7375" y="482600"/>
            <a:ext cx="7266305" cy="53975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185"/>
              <a:t>Level</a:t>
            </a:r>
            <a:r>
              <a:rPr dirty="0" spc="-240"/>
              <a:t> </a:t>
            </a:r>
            <a:r>
              <a:rPr dirty="0" spc="-125"/>
              <a:t>2:</a:t>
            </a:r>
            <a:r>
              <a:rPr dirty="0" spc="-245"/>
              <a:t> </a:t>
            </a:r>
            <a:r>
              <a:rPr dirty="0" spc="-130"/>
              <a:t>Junior</a:t>
            </a:r>
            <a:r>
              <a:rPr dirty="0" spc="-235"/>
              <a:t> </a:t>
            </a:r>
            <a:r>
              <a:rPr dirty="0" spc="-90"/>
              <a:t>Engineer</a:t>
            </a:r>
            <a:r>
              <a:rPr dirty="0" spc="-235"/>
              <a:t> </a:t>
            </a:r>
            <a:r>
              <a:rPr dirty="0" spc="-35"/>
              <a:t>Program</a:t>
            </a:r>
          </a:p>
        </p:txBody>
      </p:sp>
      <p:sp>
        <p:nvSpPr>
          <p:cNvPr id="4" name="object 4" descr=""/>
          <p:cNvSpPr/>
          <p:nvPr/>
        </p:nvSpPr>
        <p:spPr>
          <a:xfrm>
            <a:off x="600075" y="2562224"/>
            <a:ext cx="4905375" cy="19050"/>
          </a:xfrm>
          <a:custGeom>
            <a:avLst/>
            <a:gdLst/>
            <a:ahLst/>
            <a:cxnLst/>
            <a:rect l="l" t="t" r="r" b="b"/>
            <a:pathLst>
              <a:path w="4905375" h="19050">
                <a:moveTo>
                  <a:pt x="4905375" y="0"/>
                </a:moveTo>
                <a:lnTo>
                  <a:pt x="0" y="0"/>
                </a:lnTo>
                <a:lnTo>
                  <a:pt x="0" y="19050"/>
                </a:lnTo>
                <a:lnTo>
                  <a:pt x="4905375" y="19050"/>
                </a:lnTo>
                <a:lnTo>
                  <a:pt x="4905375" y="0"/>
                </a:lnTo>
                <a:close/>
              </a:path>
            </a:pathLst>
          </a:custGeom>
          <a:solidFill>
            <a:srgbClr val="006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00075" y="4248150"/>
            <a:ext cx="4905375" cy="19050"/>
          </a:xfrm>
          <a:custGeom>
            <a:avLst/>
            <a:gdLst/>
            <a:ahLst/>
            <a:cxnLst/>
            <a:rect l="l" t="t" r="r" b="b"/>
            <a:pathLst>
              <a:path w="4905375" h="19050">
                <a:moveTo>
                  <a:pt x="4905375" y="0"/>
                </a:moveTo>
                <a:lnTo>
                  <a:pt x="0" y="0"/>
                </a:lnTo>
                <a:lnTo>
                  <a:pt x="0" y="19050"/>
                </a:lnTo>
                <a:lnTo>
                  <a:pt x="4905375" y="19050"/>
                </a:lnTo>
                <a:lnTo>
                  <a:pt x="4905375" y="0"/>
                </a:lnTo>
                <a:close/>
              </a:path>
            </a:pathLst>
          </a:custGeom>
          <a:solidFill>
            <a:srgbClr val="006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00075" y="5934075"/>
            <a:ext cx="4905375" cy="19050"/>
          </a:xfrm>
          <a:custGeom>
            <a:avLst/>
            <a:gdLst/>
            <a:ahLst/>
            <a:cxnLst/>
            <a:rect l="l" t="t" r="r" b="b"/>
            <a:pathLst>
              <a:path w="4905375" h="19050">
                <a:moveTo>
                  <a:pt x="4905375" y="0"/>
                </a:moveTo>
                <a:lnTo>
                  <a:pt x="0" y="0"/>
                </a:lnTo>
                <a:lnTo>
                  <a:pt x="0" y="19050"/>
                </a:lnTo>
                <a:lnTo>
                  <a:pt x="4905375" y="19050"/>
                </a:lnTo>
                <a:lnTo>
                  <a:pt x="4905375" y="0"/>
                </a:lnTo>
                <a:close/>
              </a:path>
            </a:pathLst>
          </a:custGeom>
          <a:solidFill>
            <a:srgbClr val="006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600075" y="7610475"/>
            <a:ext cx="4905375" cy="19050"/>
          </a:xfrm>
          <a:custGeom>
            <a:avLst/>
            <a:gdLst/>
            <a:ahLst/>
            <a:cxnLst/>
            <a:rect l="l" t="t" r="r" b="b"/>
            <a:pathLst>
              <a:path w="4905375" h="19050">
                <a:moveTo>
                  <a:pt x="4905375" y="0"/>
                </a:moveTo>
                <a:lnTo>
                  <a:pt x="0" y="0"/>
                </a:lnTo>
                <a:lnTo>
                  <a:pt x="0" y="19050"/>
                </a:lnTo>
                <a:lnTo>
                  <a:pt x="4905375" y="19050"/>
                </a:lnTo>
                <a:lnTo>
                  <a:pt x="4905375" y="0"/>
                </a:lnTo>
                <a:close/>
              </a:path>
            </a:pathLst>
          </a:custGeom>
          <a:solidFill>
            <a:srgbClr val="006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580380" y="1288414"/>
            <a:ext cx="9817100" cy="7397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685" marR="5080">
              <a:lnSpc>
                <a:spcPct val="134300"/>
              </a:lnSpc>
              <a:spcBef>
                <a:spcPts val="100"/>
              </a:spcBef>
            </a:pP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This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program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delves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deeper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into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robotics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and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programming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over </a:t>
            </a:r>
            <a:r>
              <a:rPr dirty="0" sz="1350" spc="-254">
                <a:solidFill>
                  <a:srgbClr val="4B4A4A"/>
                </a:solidFill>
                <a:latin typeface="Verdana"/>
                <a:cs typeface="Verdana"/>
              </a:rPr>
              <a:t>17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intensive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sessions.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40">
                <a:solidFill>
                  <a:srgbClr val="4B4A4A"/>
                </a:solidFill>
                <a:latin typeface="Verdana"/>
                <a:cs typeface="Verdana"/>
              </a:rPr>
              <a:t>It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40">
                <a:solidFill>
                  <a:srgbClr val="4B4A4A"/>
                </a:solidFill>
                <a:latin typeface="Verdana"/>
                <a:cs typeface="Verdana"/>
              </a:rPr>
              <a:t>focuses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on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hands-on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application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4B4A4A"/>
                </a:solidFill>
                <a:latin typeface="Verdana"/>
                <a:cs typeface="Verdana"/>
              </a:rPr>
              <a:t>and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prepares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students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for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complex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challenges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using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Arduino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and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advanced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sensors.</a:t>
            </a:r>
            <a:endParaRPr sz="13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3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13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1350" spc="95">
                <a:solidFill>
                  <a:srgbClr val="4B4A4A"/>
                </a:solidFill>
                <a:latin typeface="Trebuchet MS"/>
                <a:cs typeface="Trebuchet MS"/>
              </a:rPr>
              <a:t>0!</a:t>
            </a:r>
            <a:endParaRPr sz="13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50">
              <a:latin typeface="Trebuchet MS"/>
              <a:cs typeface="Trebuchet MS"/>
            </a:endParaRPr>
          </a:p>
          <a:p>
            <a:pPr marL="19685">
              <a:lnSpc>
                <a:spcPct val="100000"/>
              </a:lnSpc>
            </a:pPr>
            <a:r>
              <a:rPr dirty="0" sz="1650">
                <a:solidFill>
                  <a:srgbClr val="4B4A4A"/>
                </a:solidFill>
                <a:latin typeface="Arial Black"/>
                <a:cs typeface="Arial Black"/>
              </a:rPr>
              <a:t>Arduino</a:t>
            </a:r>
            <a:r>
              <a:rPr dirty="0" sz="1650" spc="-40">
                <a:solidFill>
                  <a:srgbClr val="4B4A4A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4B4A4A"/>
                </a:solidFill>
                <a:latin typeface="Arial Black"/>
                <a:cs typeface="Arial Black"/>
              </a:rPr>
              <a:t>Basics</a:t>
            </a:r>
            <a:endParaRPr sz="1650">
              <a:latin typeface="Arial Black"/>
              <a:cs typeface="Arial Black"/>
            </a:endParaRPr>
          </a:p>
          <a:p>
            <a:pPr marL="19685" marR="4942205">
              <a:lnSpc>
                <a:spcPct val="134300"/>
              </a:lnSpc>
              <a:spcBef>
                <a:spcPts val="915"/>
              </a:spcBef>
            </a:pP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Learn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programming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fundamentals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with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LED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testing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and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traffic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light</a:t>
            </a:r>
            <a:r>
              <a:rPr dirty="0" sz="1350" spc="-11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projects.</a:t>
            </a:r>
            <a:endParaRPr sz="13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160"/>
              </a:spcBef>
            </a:pPr>
            <a:endParaRPr sz="13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350" spc="-25">
                <a:solidFill>
                  <a:srgbClr val="4B4A4A"/>
                </a:solidFill>
                <a:latin typeface="Trebuchet MS"/>
                <a:cs typeface="Trebuchet MS"/>
              </a:rPr>
              <a:t>02</a:t>
            </a:r>
            <a:endParaRPr sz="13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Trebuchet MS"/>
              <a:cs typeface="Trebuchet MS"/>
            </a:endParaRPr>
          </a:p>
          <a:p>
            <a:pPr marL="19685">
              <a:lnSpc>
                <a:spcPct val="100000"/>
              </a:lnSpc>
            </a:pPr>
            <a:r>
              <a:rPr dirty="0" sz="1650" spc="-75">
                <a:solidFill>
                  <a:srgbClr val="4B4A4A"/>
                </a:solidFill>
                <a:latin typeface="Arial Black"/>
                <a:cs typeface="Arial Black"/>
              </a:rPr>
              <a:t>Advanced</a:t>
            </a:r>
            <a:r>
              <a:rPr dirty="0" sz="1650" spc="-85">
                <a:solidFill>
                  <a:srgbClr val="4B4A4A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4B4A4A"/>
                </a:solidFill>
                <a:latin typeface="Arial Black"/>
                <a:cs typeface="Arial Black"/>
              </a:rPr>
              <a:t>Sensors</a:t>
            </a:r>
            <a:endParaRPr sz="1650">
              <a:latin typeface="Arial Black"/>
              <a:cs typeface="Arial Black"/>
            </a:endParaRPr>
          </a:p>
          <a:p>
            <a:pPr marL="19685" marR="5220970">
              <a:lnSpc>
                <a:spcPct val="134300"/>
              </a:lnSpc>
              <a:spcBef>
                <a:spcPts val="915"/>
              </a:spcBef>
            </a:pP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Integrate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70">
                <a:solidFill>
                  <a:srgbClr val="4B4A4A"/>
                </a:solidFill>
                <a:latin typeface="Verdana"/>
                <a:cs typeface="Verdana"/>
              </a:rPr>
              <a:t>IR,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14">
                <a:solidFill>
                  <a:srgbClr val="4B4A4A"/>
                </a:solidFill>
                <a:latin typeface="Verdana"/>
                <a:cs typeface="Verdana"/>
              </a:rPr>
              <a:t>LDR,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20">
                <a:solidFill>
                  <a:srgbClr val="4B4A4A"/>
                </a:solidFill>
                <a:latin typeface="Verdana"/>
                <a:cs typeface="Verdana"/>
              </a:rPr>
              <a:t>PIR,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and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thermistor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sensors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with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45">
                <a:solidFill>
                  <a:srgbClr val="4B4A4A"/>
                </a:solidFill>
                <a:latin typeface="Verdana"/>
                <a:cs typeface="Verdana"/>
              </a:rPr>
              <a:t>Arduino </a:t>
            </a:r>
            <a:r>
              <a:rPr dirty="0" sz="1350" spc="-25">
                <a:solidFill>
                  <a:srgbClr val="4B4A4A"/>
                </a:solidFill>
                <a:latin typeface="Verdana"/>
                <a:cs typeface="Verdana"/>
              </a:rPr>
              <a:t>programming.</a:t>
            </a:r>
            <a:endParaRPr sz="13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165"/>
              </a:spcBef>
            </a:pPr>
            <a:endParaRPr sz="13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1350" spc="-25">
                <a:solidFill>
                  <a:srgbClr val="4B4A4A"/>
                </a:solidFill>
                <a:latin typeface="Trebuchet MS"/>
                <a:cs typeface="Trebuchet MS"/>
              </a:rPr>
              <a:t>03</a:t>
            </a:r>
            <a:endParaRPr sz="13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Trebuchet MS"/>
              <a:cs typeface="Trebuchet MS"/>
            </a:endParaRPr>
          </a:p>
          <a:p>
            <a:pPr marL="19685">
              <a:lnSpc>
                <a:spcPct val="100000"/>
              </a:lnSpc>
            </a:pPr>
            <a:r>
              <a:rPr dirty="0" sz="1650" spc="-50">
                <a:solidFill>
                  <a:srgbClr val="4B4A4A"/>
                </a:solidFill>
                <a:latin typeface="Arial Black"/>
                <a:cs typeface="Arial Black"/>
              </a:rPr>
              <a:t>Robot</a:t>
            </a:r>
            <a:r>
              <a:rPr dirty="0" sz="1650" spc="-100">
                <a:solidFill>
                  <a:srgbClr val="4B4A4A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4B4A4A"/>
                </a:solidFill>
                <a:latin typeface="Arial Black"/>
                <a:cs typeface="Arial Black"/>
              </a:rPr>
              <a:t>Projects</a:t>
            </a:r>
            <a:endParaRPr sz="1650">
              <a:latin typeface="Arial Black"/>
              <a:cs typeface="Arial Black"/>
            </a:endParaRPr>
          </a:p>
          <a:p>
            <a:pPr marL="19685" marR="5454015">
              <a:lnSpc>
                <a:spcPct val="134300"/>
              </a:lnSpc>
              <a:spcBef>
                <a:spcPts val="915"/>
              </a:spcBef>
            </a:pP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Build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4B4A4A"/>
                </a:solidFill>
                <a:latin typeface="Verdana"/>
                <a:cs typeface="Verdana"/>
              </a:rPr>
              <a:t>obstacle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avoidance,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light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follower,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and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fire-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finding robots.</a:t>
            </a:r>
            <a:endParaRPr sz="13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165"/>
              </a:spcBef>
            </a:pPr>
            <a:endParaRPr sz="13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1350" spc="-25">
                <a:solidFill>
                  <a:srgbClr val="4B4A4A"/>
                </a:solidFill>
                <a:latin typeface="Trebuchet MS"/>
                <a:cs typeface="Trebuchet MS"/>
              </a:rPr>
              <a:t>0h</a:t>
            </a:r>
            <a:endParaRPr sz="1350">
              <a:latin typeface="Trebuchet MS"/>
              <a:cs typeface="Trebuchet MS"/>
            </a:endParaRPr>
          </a:p>
          <a:p>
            <a:pPr marL="19685">
              <a:lnSpc>
                <a:spcPct val="100000"/>
              </a:lnSpc>
              <a:spcBef>
                <a:spcPts val="1530"/>
              </a:spcBef>
            </a:pPr>
            <a:r>
              <a:rPr dirty="0" sz="1650" spc="-55">
                <a:solidFill>
                  <a:srgbClr val="4B4A4A"/>
                </a:solidFill>
                <a:latin typeface="Arial Black"/>
                <a:cs typeface="Arial Black"/>
              </a:rPr>
              <a:t>Wireless</a:t>
            </a:r>
            <a:r>
              <a:rPr dirty="0" sz="1650" spc="-80">
                <a:solidFill>
                  <a:srgbClr val="4B4A4A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4B4A4A"/>
                </a:solidFill>
                <a:latin typeface="Arial Black"/>
                <a:cs typeface="Arial Black"/>
              </a:rPr>
              <a:t>Control</a:t>
            </a:r>
            <a:endParaRPr sz="1650">
              <a:latin typeface="Arial Black"/>
              <a:cs typeface="Arial Black"/>
            </a:endParaRPr>
          </a:p>
          <a:p>
            <a:pPr marL="19685" marR="5367020">
              <a:lnSpc>
                <a:spcPct val="129600"/>
              </a:lnSpc>
              <a:spcBef>
                <a:spcPts val="1065"/>
              </a:spcBef>
            </a:pP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Get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an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introduction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to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controlling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robots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via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smartphone,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followed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by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45">
                <a:solidFill>
                  <a:srgbClr val="4B4A4A"/>
                </a:solidFill>
                <a:latin typeface="Verdana"/>
                <a:cs typeface="Verdana"/>
              </a:rPr>
              <a:t>final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certification.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34075" y="2286000"/>
            <a:ext cx="4905374" cy="4905374"/>
          </a:xfrm>
          <a:prstGeom prst="rect">
            <a:avLst/>
          </a:prstGeom>
        </p:spPr>
      </p:pic>
      <p:pic>
        <p:nvPicPr>
          <p:cNvPr id="10" name="object 10" descr="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80244" y="9010650"/>
            <a:ext cx="1754504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1"/>
            <a:ext cx="11430000" cy="6457950"/>
          </a:xfrm>
          <a:custGeom>
            <a:avLst/>
            <a:gdLst/>
            <a:ahLst/>
            <a:cxnLst/>
            <a:rect l="l" t="t" r="r" b="b"/>
            <a:pathLst>
              <a:path w="11430000" h="6457950">
                <a:moveTo>
                  <a:pt x="11430000" y="0"/>
                </a:moveTo>
                <a:lnTo>
                  <a:pt x="0" y="0"/>
                </a:lnTo>
                <a:lnTo>
                  <a:pt x="0" y="6457950"/>
                </a:lnTo>
                <a:lnTo>
                  <a:pt x="11430000" y="6457950"/>
                </a:lnTo>
                <a:lnTo>
                  <a:pt x="11430000" y="0"/>
                </a:lnTo>
                <a:close/>
              </a:path>
            </a:pathLst>
          </a:custGeom>
          <a:solidFill>
            <a:srgbClr val="F2F2F2">
              <a:alpha val="948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80"/>
              <a:t>Internet</a:t>
            </a:r>
            <a:r>
              <a:rPr dirty="0" spc="-245"/>
              <a:t> </a:t>
            </a:r>
            <a:r>
              <a:rPr dirty="0" spc="-60"/>
              <a:t>of</a:t>
            </a:r>
            <a:r>
              <a:rPr dirty="0" spc="-240"/>
              <a:t> </a:t>
            </a:r>
            <a:r>
              <a:rPr dirty="0" spc="-90"/>
              <a:t>Things</a:t>
            </a:r>
            <a:r>
              <a:rPr dirty="0" spc="-245"/>
              <a:t> </a:t>
            </a:r>
            <a:r>
              <a:rPr dirty="0" spc="-80"/>
              <a:t>(IoT)</a:t>
            </a:r>
            <a:r>
              <a:rPr dirty="0" spc="-240"/>
              <a:t> </a:t>
            </a:r>
            <a:r>
              <a:rPr dirty="0" spc="-25"/>
              <a:t>Program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587375" y="1288414"/>
            <a:ext cx="9072880" cy="577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300"/>
              </a:lnSpc>
              <a:spcBef>
                <a:spcPts val="100"/>
              </a:spcBef>
            </a:pP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Spanning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4B4A4A"/>
                </a:solidFill>
                <a:latin typeface="Verdana"/>
                <a:cs typeface="Verdana"/>
              </a:rPr>
              <a:t>50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hours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for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Grades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50">
                <a:solidFill>
                  <a:srgbClr val="4B4A4A"/>
                </a:solidFill>
                <a:latin typeface="Verdana"/>
                <a:cs typeface="Verdana"/>
              </a:rPr>
              <a:t>7-</a:t>
            </a:r>
            <a:r>
              <a:rPr dirty="0" sz="1350" spc="-200">
                <a:solidFill>
                  <a:srgbClr val="4B4A4A"/>
                </a:solidFill>
                <a:latin typeface="Verdana"/>
                <a:cs typeface="Verdana"/>
              </a:rPr>
              <a:t>10,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our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65">
                <a:solidFill>
                  <a:srgbClr val="4B4A4A"/>
                </a:solidFill>
                <a:latin typeface="Verdana"/>
                <a:cs typeface="Verdana"/>
              </a:rPr>
              <a:t>IoT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Program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explores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how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physical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devices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connect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to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the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internet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for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smart 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communication.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Students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receive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dedicated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kit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to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facilitate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practical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learning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with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the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40">
                <a:solidFill>
                  <a:srgbClr val="4B4A4A"/>
                </a:solidFill>
                <a:latin typeface="Verdana"/>
                <a:cs typeface="Verdana"/>
              </a:rPr>
              <a:t>ESP-</a:t>
            </a:r>
            <a:r>
              <a:rPr dirty="0" sz="1350" spc="-50">
                <a:solidFill>
                  <a:srgbClr val="4B4A4A"/>
                </a:solidFill>
                <a:latin typeface="Verdana"/>
                <a:cs typeface="Verdana"/>
              </a:rPr>
              <a:t>32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microcontroller.</a:t>
            </a:r>
            <a:endParaRPr sz="1350">
              <a:latin typeface="Verdana"/>
              <a:cs typeface="Verdan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594677" y="2090102"/>
            <a:ext cx="5125720" cy="696595"/>
            <a:chOff x="594677" y="2090102"/>
            <a:chExt cx="5125720" cy="696595"/>
          </a:xfrm>
        </p:grpSpPr>
        <p:sp>
          <p:nvSpPr>
            <p:cNvPr id="6" name="object 6" descr=""/>
            <p:cNvSpPr/>
            <p:nvPr/>
          </p:nvSpPr>
          <p:spPr>
            <a:xfrm>
              <a:off x="600075" y="2095499"/>
              <a:ext cx="5114925" cy="685800"/>
            </a:xfrm>
            <a:custGeom>
              <a:avLst/>
              <a:gdLst/>
              <a:ahLst/>
              <a:cxnLst/>
              <a:rect l="l" t="t" r="r" b="b"/>
              <a:pathLst>
                <a:path w="5114925" h="685800">
                  <a:moveTo>
                    <a:pt x="4943475" y="0"/>
                  </a:moveTo>
                  <a:lnTo>
                    <a:pt x="0" y="0"/>
                  </a:lnTo>
                  <a:lnTo>
                    <a:pt x="171450" y="342900"/>
                  </a:lnTo>
                  <a:lnTo>
                    <a:pt x="0" y="685800"/>
                  </a:lnTo>
                  <a:lnTo>
                    <a:pt x="4943475" y="685800"/>
                  </a:lnTo>
                  <a:lnTo>
                    <a:pt x="5114925" y="342900"/>
                  </a:lnTo>
                  <a:lnTo>
                    <a:pt x="4943475" y="0"/>
                  </a:lnTo>
                  <a:close/>
                </a:path>
              </a:pathLst>
            </a:custGeom>
            <a:solidFill>
              <a:srgbClr val="D1EF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00075" y="2095499"/>
              <a:ext cx="5114925" cy="685800"/>
            </a:xfrm>
            <a:custGeom>
              <a:avLst/>
              <a:gdLst/>
              <a:ahLst/>
              <a:cxnLst/>
              <a:rect l="l" t="t" r="r" b="b"/>
              <a:pathLst>
                <a:path w="5114925" h="685800">
                  <a:moveTo>
                    <a:pt x="4943475" y="0"/>
                  </a:moveTo>
                  <a:lnTo>
                    <a:pt x="5114925" y="342900"/>
                  </a:lnTo>
                  <a:lnTo>
                    <a:pt x="4943475" y="685800"/>
                  </a:lnTo>
                  <a:lnTo>
                    <a:pt x="0" y="685800"/>
                  </a:lnTo>
                  <a:lnTo>
                    <a:pt x="171450" y="342900"/>
                  </a:lnTo>
                  <a:lnTo>
                    <a:pt x="0" y="0"/>
                  </a:lnTo>
                  <a:lnTo>
                    <a:pt x="4943475" y="0"/>
                  </a:lnTo>
                  <a:close/>
                </a:path>
              </a:pathLst>
            </a:custGeom>
            <a:ln w="10715">
              <a:solidFill>
                <a:srgbClr val="B6D5C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39554" y="2309248"/>
              <a:ext cx="242370" cy="242378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758825" y="2805509"/>
            <a:ext cx="4424045" cy="1022985"/>
          </a:xfrm>
          <a:prstGeom prst="rect">
            <a:avLst/>
          </a:prstGeom>
        </p:spPr>
        <p:txBody>
          <a:bodyPr wrap="square" lIns="0" tIns="166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z="1650" spc="-10">
                <a:solidFill>
                  <a:srgbClr val="4B4A4A"/>
                </a:solidFill>
                <a:latin typeface="Arial Black"/>
                <a:cs typeface="Arial Black"/>
              </a:rPr>
              <a:t>Foundations</a:t>
            </a:r>
            <a:endParaRPr sz="1650">
              <a:latin typeface="Arial Black"/>
              <a:cs typeface="Arial Black"/>
            </a:endParaRPr>
          </a:p>
          <a:p>
            <a:pPr marL="12700" marR="5080">
              <a:lnSpc>
                <a:spcPct val="129600"/>
              </a:lnSpc>
              <a:spcBef>
                <a:spcPts val="464"/>
              </a:spcBef>
            </a:pP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Explore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65">
                <a:solidFill>
                  <a:srgbClr val="4B4A4A"/>
                </a:solidFill>
                <a:latin typeface="Verdana"/>
                <a:cs typeface="Verdana"/>
              </a:rPr>
              <a:t>IoT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basics,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real-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world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applications,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and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4B4A4A"/>
                </a:solidFill>
                <a:latin typeface="Verdana"/>
                <a:cs typeface="Verdana"/>
              </a:rPr>
              <a:t>essential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electronics.</a:t>
            </a:r>
            <a:endParaRPr sz="1350">
              <a:latin typeface="Verdana"/>
              <a:cs typeface="Verdana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5709642" y="2090142"/>
            <a:ext cx="5125720" cy="696595"/>
            <a:chOff x="5709642" y="2090142"/>
            <a:chExt cx="5125720" cy="696595"/>
          </a:xfrm>
        </p:grpSpPr>
        <p:sp>
          <p:nvSpPr>
            <p:cNvPr id="11" name="object 11" descr=""/>
            <p:cNvSpPr/>
            <p:nvPr/>
          </p:nvSpPr>
          <p:spPr>
            <a:xfrm>
              <a:off x="5715000" y="2095500"/>
              <a:ext cx="5114925" cy="685800"/>
            </a:xfrm>
            <a:custGeom>
              <a:avLst/>
              <a:gdLst/>
              <a:ahLst/>
              <a:cxnLst/>
              <a:rect l="l" t="t" r="r" b="b"/>
              <a:pathLst>
                <a:path w="5114925" h="685800">
                  <a:moveTo>
                    <a:pt x="4943475" y="0"/>
                  </a:moveTo>
                  <a:lnTo>
                    <a:pt x="0" y="0"/>
                  </a:lnTo>
                  <a:lnTo>
                    <a:pt x="171450" y="342900"/>
                  </a:lnTo>
                  <a:lnTo>
                    <a:pt x="0" y="685800"/>
                  </a:lnTo>
                  <a:lnTo>
                    <a:pt x="4943475" y="685800"/>
                  </a:lnTo>
                  <a:lnTo>
                    <a:pt x="5114925" y="342900"/>
                  </a:lnTo>
                  <a:lnTo>
                    <a:pt x="4943475" y="0"/>
                  </a:lnTo>
                  <a:close/>
                </a:path>
              </a:pathLst>
            </a:custGeom>
            <a:solidFill>
              <a:srgbClr val="D1EF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715000" y="2095500"/>
              <a:ext cx="5114925" cy="685800"/>
            </a:xfrm>
            <a:custGeom>
              <a:avLst/>
              <a:gdLst/>
              <a:ahLst/>
              <a:cxnLst/>
              <a:rect l="l" t="t" r="r" b="b"/>
              <a:pathLst>
                <a:path w="5114925" h="685800">
                  <a:moveTo>
                    <a:pt x="4943475" y="0"/>
                  </a:moveTo>
                  <a:lnTo>
                    <a:pt x="5114925" y="342900"/>
                  </a:lnTo>
                  <a:lnTo>
                    <a:pt x="4943475" y="685800"/>
                  </a:lnTo>
                  <a:lnTo>
                    <a:pt x="0" y="685800"/>
                  </a:lnTo>
                  <a:lnTo>
                    <a:pt x="171450" y="342900"/>
                  </a:lnTo>
                  <a:lnTo>
                    <a:pt x="0" y="0"/>
                  </a:lnTo>
                  <a:lnTo>
                    <a:pt x="4943475" y="0"/>
                  </a:lnTo>
                  <a:close/>
                </a:path>
              </a:pathLst>
            </a:custGeom>
            <a:ln w="10715">
              <a:solidFill>
                <a:srgbClr val="B6D5C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8161032" y="2305050"/>
              <a:ext cx="222885" cy="257175"/>
            </a:xfrm>
            <a:custGeom>
              <a:avLst/>
              <a:gdLst/>
              <a:ahLst/>
              <a:cxnLst/>
              <a:rect l="l" t="t" r="r" b="b"/>
              <a:pathLst>
                <a:path w="222884" h="257175">
                  <a:moveTo>
                    <a:pt x="84353" y="38"/>
                  </a:moveTo>
                  <a:lnTo>
                    <a:pt x="95694" y="38"/>
                  </a:lnTo>
                  <a:lnTo>
                    <a:pt x="96989" y="50"/>
                  </a:lnTo>
                  <a:lnTo>
                    <a:pt x="126784" y="50"/>
                  </a:lnTo>
                  <a:lnTo>
                    <a:pt x="128079" y="38"/>
                  </a:lnTo>
                  <a:lnTo>
                    <a:pt x="129374" y="38"/>
                  </a:lnTo>
                  <a:lnTo>
                    <a:pt x="130657" y="25"/>
                  </a:lnTo>
                  <a:lnTo>
                    <a:pt x="131953" y="25"/>
                  </a:lnTo>
                  <a:lnTo>
                    <a:pt x="133248" y="12"/>
                  </a:lnTo>
                  <a:lnTo>
                    <a:pt x="134518" y="12"/>
                  </a:lnTo>
                  <a:lnTo>
                    <a:pt x="135826" y="12"/>
                  </a:lnTo>
                  <a:lnTo>
                    <a:pt x="136753" y="12"/>
                  </a:lnTo>
                  <a:lnTo>
                    <a:pt x="137629" y="12"/>
                  </a:lnTo>
                </a:path>
                <a:path w="222884" h="257175">
                  <a:moveTo>
                    <a:pt x="81673" y="5245"/>
                  </a:moveTo>
                  <a:lnTo>
                    <a:pt x="81673" y="74739"/>
                  </a:lnTo>
                  <a:lnTo>
                    <a:pt x="81648" y="75488"/>
                  </a:lnTo>
                  <a:lnTo>
                    <a:pt x="81622" y="76339"/>
                  </a:lnTo>
                  <a:lnTo>
                    <a:pt x="74371" y="99910"/>
                  </a:lnTo>
                  <a:lnTo>
                    <a:pt x="73901" y="100774"/>
                  </a:lnTo>
                  <a:lnTo>
                    <a:pt x="73482" y="101485"/>
                  </a:lnTo>
                  <a:lnTo>
                    <a:pt x="73063" y="102209"/>
                  </a:lnTo>
                  <a:lnTo>
                    <a:pt x="72694" y="102819"/>
                  </a:lnTo>
                  <a:lnTo>
                    <a:pt x="72313" y="103466"/>
                  </a:lnTo>
                  <a:lnTo>
                    <a:pt x="71945" y="104076"/>
                  </a:lnTo>
                  <a:lnTo>
                    <a:pt x="71539" y="104762"/>
                  </a:lnTo>
                  <a:lnTo>
                    <a:pt x="71145" y="105410"/>
                  </a:lnTo>
                  <a:lnTo>
                    <a:pt x="70700" y="106121"/>
                  </a:lnTo>
                  <a:lnTo>
                    <a:pt x="70319" y="106768"/>
                  </a:lnTo>
                  <a:lnTo>
                    <a:pt x="69888" y="107480"/>
                  </a:lnTo>
                  <a:lnTo>
                    <a:pt x="69456" y="108191"/>
                  </a:lnTo>
                  <a:lnTo>
                    <a:pt x="68973" y="108991"/>
                  </a:lnTo>
                  <a:lnTo>
                    <a:pt x="68478" y="109791"/>
                  </a:lnTo>
                  <a:lnTo>
                    <a:pt x="68046" y="110502"/>
                  </a:lnTo>
                  <a:lnTo>
                    <a:pt x="67614" y="111213"/>
                  </a:lnTo>
                  <a:lnTo>
                    <a:pt x="67233" y="111848"/>
                  </a:lnTo>
                  <a:lnTo>
                    <a:pt x="66789" y="112572"/>
                  </a:lnTo>
                  <a:lnTo>
                    <a:pt x="66395" y="113220"/>
                  </a:lnTo>
                  <a:lnTo>
                    <a:pt x="65963" y="113931"/>
                  </a:lnTo>
                  <a:lnTo>
                    <a:pt x="65532" y="114642"/>
                  </a:lnTo>
                  <a:lnTo>
                    <a:pt x="65049" y="115443"/>
                  </a:lnTo>
                  <a:lnTo>
                    <a:pt x="64554" y="116243"/>
                  </a:lnTo>
                  <a:lnTo>
                    <a:pt x="64122" y="116954"/>
                  </a:lnTo>
                  <a:lnTo>
                    <a:pt x="63690" y="117665"/>
                  </a:lnTo>
                  <a:lnTo>
                    <a:pt x="63309" y="118300"/>
                  </a:lnTo>
                  <a:lnTo>
                    <a:pt x="62865" y="119024"/>
                  </a:lnTo>
                  <a:lnTo>
                    <a:pt x="62471" y="119672"/>
                  </a:lnTo>
                  <a:lnTo>
                    <a:pt x="62039" y="120383"/>
                  </a:lnTo>
                  <a:lnTo>
                    <a:pt x="61582" y="121132"/>
                  </a:lnTo>
                  <a:lnTo>
                    <a:pt x="61010" y="122072"/>
                  </a:lnTo>
                  <a:lnTo>
                    <a:pt x="60426" y="123050"/>
                  </a:lnTo>
                  <a:lnTo>
                    <a:pt x="59842" y="123990"/>
                  </a:lnTo>
                  <a:lnTo>
                    <a:pt x="59397" y="124739"/>
                  </a:lnTo>
                  <a:lnTo>
                    <a:pt x="58966" y="125437"/>
                  </a:lnTo>
                  <a:lnTo>
                    <a:pt x="58572" y="126072"/>
                  </a:lnTo>
                  <a:lnTo>
                    <a:pt x="58140" y="126809"/>
                  </a:lnTo>
                  <a:lnTo>
                    <a:pt x="55905" y="130479"/>
                  </a:lnTo>
                  <a:lnTo>
                    <a:pt x="55473" y="131178"/>
                  </a:lnTo>
                  <a:lnTo>
                    <a:pt x="55041" y="131902"/>
                  </a:lnTo>
                  <a:lnTo>
                    <a:pt x="54660" y="132537"/>
                  </a:lnTo>
                  <a:lnTo>
                    <a:pt x="54216" y="133261"/>
                  </a:lnTo>
                  <a:lnTo>
                    <a:pt x="53822" y="133908"/>
                  </a:lnTo>
                  <a:lnTo>
                    <a:pt x="53378" y="134620"/>
                  </a:lnTo>
                  <a:lnTo>
                    <a:pt x="52946" y="135331"/>
                  </a:lnTo>
                  <a:lnTo>
                    <a:pt x="52463" y="136131"/>
                  </a:lnTo>
                  <a:lnTo>
                    <a:pt x="51981" y="136931"/>
                  </a:lnTo>
                  <a:lnTo>
                    <a:pt x="51549" y="137642"/>
                  </a:lnTo>
                  <a:lnTo>
                    <a:pt x="51117" y="138353"/>
                  </a:lnTo>
                  <a:lnTo>
                    <a:pt x="50723" y="138988"/>
                  </a:lnTo>
                  <a:lnTo>
                    <a:pt x="50304" y="139687"/>
                  </a:lnTo>
                  <a:lnTo>
                    <a:pt x="49911" y="140335"/>
                  </a:lnTo>
                  <a:lnTo>
                    <a:pt x="49479" y="141046"/>
                  </a:lnTo>
                  <a:lnTo>
                    <a:pt x="49085" y="141681"/>
                  </a:lnTo>
                  <a:lnTo>
                    <a:pt x="48653" y="142405"/>
                  </a:lnTo>
                  <a:lnTo>
                    <a:pt x="48221" y="143116"/>
                  </a:lnTo>
                  <a:lnTo>
                    <a:pt x="47726" y="143916"/>
                  </a:lnTo>
                  <a:lnTo>
                    <a:pt x="47244" y="144716"/>
                  </a:lnTo>
                  <a:lnTo>
                    <a:pt x="46824" y="145415"/>
                  </a:lnTo>
                  <a:lnTo>
                    <a:pt x="46380" y="146126"/>
                  </a:lnTo>
                  <a:lnTo>
                    <a:pt x="45999" y="146761"/>
                  </a:lnTo>
                  <a:lnTo>
                    <a:pt x="45567" y="147472"/>
                  </a:lnTo>
                  <a:lnTo>
                    <a:pt x="45186" y="148107"/>
                  </a:lnTo>
                  <a:lnTo>
                    <a:pt x="44754" y="148805"/>
                  </a:lnTo>
                  <a:lnTo>
                    <a:pt x="44310" y="149542"/>
                  </a:lnTo>
                  <a:lnTo>
                    <a:pt x="43815" y="150342"/>
                  </a:lnTo>
                  <a:lnTo>
                    <a:pt x="43319" y="151155"/>
                  </a:lnTo>
                  <a:lnTo>
                    <a:pt x="42900" y="151866"/>
                  </a:lnTo>
                  <a:lnTo>
                    <a:pt x="42456" y="152577"/>
                  </a:lnTo>
                  <a:lnTo>
                    <a:pt x="42075" y="153212"/>
                  </a:lnTo>
                  <a:lnTo>
                    <a:pt x="41643" y="153924"/>
                  </a:lnTo>
                  <a:lnTo>
                    <a:pt x="41262" y="154559"/>
                  </a:lnTo>
                  <a:lnTo>
                    <a:pt x="40830" y="155257"/>
                  </a:lnTo>
                  <a:lnTo>
                    <a:pt x="40360" y="156019"/>
                  </a:lnTo>
                  <a:lnTo>
                    <a:pt x="39789" y="156972"/>
                  </a:lnTo>
                  <a:lnTo>
                    <a:pt x="39179" y="157962"/>
                  </a:lnTo>
                  <a:lnTo>
                    <a:pt x="38608" y="158902"/>
                  </a:lnTo>
                  <a:lnTo>
                    <a:pt x="38150" y="159639"/>
                  </a:lnTo>
                  <a:lnTo>
                    <a:pt x="37719" y="160362"/>
                  </a:lnTo>
                  <a:lnTo>
                    <a:pt x="37338" y="160985"/>
                  </a:lnTo>
                  <a:lnTo>
                    <a:pt x="36906" y="161696"/>
                  </a:lnTo>
                  <a:lnTo>
                    <a:pt x="36525" y="162331"/>
                  </a:lnTo>
                  <a:lnTo>
                    <a:pt x="36093" y="163042"/>
                  </a:lnTo>
                  <a:lnTo>
                    <a:pt x="35648" y="163766"/>
                  </a:lnTo>
                  <a:lnTo>
                    <a:pt x="35166" y="164579"/>
                  </a:lnTo>
                  <a:lnTo>
                    <a:pt x="34658" y="165392"/>
                  </a:lnTo>
                  <a:lnTo>
                    <a:pt x="34239" y="166103"/>
                  </a:lnTo>
                  <a:lnTo>
                    <a:pt x="33807" y="166814"/>
                  </a:lnTo>
                  <a:lnTo>
                    <a:pt x="33413" y="167449"/>
                  </a:lnTo>
                  <a:lnTo>
                    <a:pt x="32994" y="168148"/>
                  </a:lnTo>
                  <a:lnTo>
                    <a:pt x="32600" y="168795"/>
                  </a:lnTo>
                  <a:lnTo>
                    <a:pt x="32181" y="169481"/>
                  </a:lnTo>
                  <a:lnTo>
                    <a:pt x="31800" y="170116"/>
                  </a:lnTo>
                  <a:lnTo>
                    <a:pt x="31369" y="170827"/>
                  </a:lnTo>
                  <a:lnTo>
                    <a:pt x="30924" y="171551"/>
                  </a:lnTo>
                  <a:lnTo>
                    <a:pt x="30429" y="172364"/>
                  </a:lnTo>
                  <a:lnTo>
                    <a:pt x="29933" y="173177"/>
                  </a:lnTo>
                  <a:lnTo>
                    <a:pt x="29514" y="173875"/>
                  </a:lnTo>
                  <a:lnTo>
                    <a:pt x="29083" y="174586"/>
                  </a:lnTo>
                  <a:lnTo>
                    <a:pt x="28689" y="175221"/>
                  </a:lnTo>
                  <a:lnTo>
                    <a:pt x="28270" y="175933"/>
                  </a:lnTo>
                  <a:lnTo>
                    <a:pt x="27876" y="176580"/>
                  </a:lnTo>
                  <a:lnTo>
                    <a:pt x="27444" y="177292"/>
                  </a:lnTo>
                  <a:lnTo>
                    <a:pt x="27051" y="177927"/>
                  </a:lnTo>
                  <a:lnTo>
                    <a:pt x="26619" y="178650"/>
                  </a:lnTo>
                  <a:lnTo>
                    <a:pt x="26187" y="179362"/>
                  </a:lnTo>
                  <a:lnTo>
                    <a:pt x="25692" y="180162"/>
                  </a:lnTo>
                  <a:lnTo>
                    <a:pt x="25209" y="180962"/>
                  </a:lnTo>
                  <a:lnTo>
                    <a:pt x="24777" y="181660"/>
                  </a:lnTo>
                  <a:lnTo>
                    <a:pt x="24345" y="182372"/>
                  </a:lnTo>
                  <a:lnTo>
                    <a:pt x="23964" y="183007"/>
                  </a:lnTo>
                  <a:lnTo>
                    <a:pt x="23533" y="183718"/>
                  </a:lnTo>
                  <a:lnTo>
                    <a:pt x="23152" y="184353"/>
                  </a:lnTo>
                  <a:lnTo>
                    <a:pt x="22720" y="185051"/>
                  </a:lnTo>
                  <a:lnTo>
                    <a:pt x="22263" y="185813"/>
                  </a:lnTo>
                  <a:lnTo>
                    <a:pt x="21678" y="186778"/>
                  </a:lnTo>
                  <a:lnTo>
                    <a:pt x="21082" y="187756"/>
                  </a:lnTo>
                  <a:lnTo>
                    <a:pt x="20510" y="188709"/>
                  </a:lnTo>
                  <a:lnTo>
                    <a:pt x="20053" y="189445"/>
                  </a:lnTo>
                  <a:lnTo>
                    <a:pt x="19621" y="190157"/>
                  </a:lnTo>
                  <a:lnTo>
                    <a:pt x="19240" y="190792"/>
                  </a:lnTo>
                  <a:lnTo>
                    <a:pt x="18808" y="191503"/>
                  </a:lnTo>
                  <a:lnTo>
                    <a:pt x="18427" y="192138"/>
                  </a:lnTo>
                  <a:lnTo>
                    <a:pt x="17995" y="192849"/>
                  </a:lnTo>
                  <a:lnTo>
                    <a:pt x="17602" y="193497"/>
                  </a:lnTo>
                  <a:lnTo>
                    <a:pt x="17170" y="194208"/>
                  </a:lnTo>
                  <a:lnTo>
                    <a:pt x="16725" y="194957"/>
                  </a:lnTo>
                  <a:lnTo>
                    <a:pt x="16141" y="195910"/>
                  </a:lnTo>
                  <a:lnTo>
                    <a:pt x="15557" y="196875"/>
                  </a:lnTo>
                  <a:lnTo>
                    <a:pt x="14986" y="197827"/>
                  </a:lnTo>
                  <a:lnTo>
                    <a:pt x="14528" y="198564"/>
                  </a:lnTo>
                  <a:lnTo>
                    <a:pt x="14109" y="199275"/>
                  </a:lnTo>
                  <a:lnTo>
                    <a:pt x="13716" y="199910"/>
                  </a:lnTo>
                  <a:lnTo>
                    <a:pt x="13284" y="200621"/>
                  </a:lnTo>
                  <a:lnTo>
                    <a:pt x="12890" y="201269"/>
                  </a:lnTo>
                  <a:lnTo>
                    <a:pt x="12471" y="201980"/>
                  </a:lnTo>
                  <a:lnTo>
                    <a:pt x="12077" y="202615"/>
                  </a:lnTo>
                  <a:lnTo>
                    <a:pt x="11645" y="203327"/>
                  </a:lnTo>
                  <a:lnTo>
                    <a:pt x="11214" y="204038"/>
                  </a:lnTo>
                  <a:lnTo>
                    <a:pt x="10731" y="204838"/>
                  </a:lnTo>
                  <a:lnTo>
                    <a:pt x="10248" y="205638"/>
                  </a:lnTo>
                  <a:lnTo>
                    <a:pt x="9817" y="206349"/>
                  </a:lnTo>
                  <a:lnTo>
                    <a:pt x="9385" y="207060"/>
                  </a:lnTo>
                  <a:lnTo>
                    <a:pt x="9004" y="207695"/>
                  </a:lnTo>
                  <a:lnTo>
                    <a:pt x="8572" y="208407"/>
                  </a:lnTo>
                  <a:lnTo>
                    <a:pt x="8178" y="209054"/>
                  </a:lnTo>
                  <a:lnTo>
                    <a:pt x="7759" y="209740"/>
                  </a:lnTo>
                  <a:lnTo>
                    <a:pt x="7378" y="210362"/>
                  </a:lnTo>
                  <a:lnTo>
                    <a:pt x="6985" y="211023"/>
                  </a:lnTo>
                  <a:lnTo>
                    <a:pt x="6616" y="211620"/>
                  </a:lnTo>
                  <a:lnTo>
                    <a:pt x="6223" y="212305"/>
                  </a:lnTo>
                  <a:lnTo>
                    <a:pt x="5867" y="212915"/>
                  </a:lnTo>
                  <a:lnTo>
                    <a:pt x="4089" y="216204"/>
                  </a:lnTo>
                  <a:lnTo>
                    <a:pt x="3797" y="216776"/>
                  </a:lnTo>
                  <a:lnTo>
                    <a:pt x="3467" y="217474"/>
                  </a:lnTo>
                  <a:lnTo>
                    <a:pt x="3136" y="218236"/>
                  </a:lnTo>
                  <a:lnTo>
                    <a:pt x="2781" y="219049"/>
                  </a:lnTo>
                  <a:lnTo>
                    <a:pt x="558" y="226288"/>
                  </a:lnTo>
                  <a:lnTo>
                    <a:pt x="457" y="226847"/>
                  </a:lnTo>
                  <a:lnTo>
                    <a:pt x="355" y="227545"/>
                  </a:lnTo>
                  <a:lnTo>
                    <a:pt x="266" y="228193"/>
                  </a:lnTo>
                  <a:lnTo>
                    <a:pt x="190" y="228930"/>
                  </a:lnTo>
                  <a:lnTo>
                    <a:pt x="139" y="229514"/>
                  </a:lnTo>
                  <a:lnTo>
                    <a:pt x="76" y="230174"/>
                  </a:lnTo>
                  <a:lnTo>
                    <a:pt x="38" y="230733"/>
                  </a:lnTo>
                  <a:lnTo>
                    <a:pt x="12" y="231394"/>
                  </a:lnTo>
                  <a:lnTo>
                    <a:pt x="0" y="232003"/>
                  </a:lnTo>
                  <a:lnTo>
                    <a:pt x="25" y="232689"/>
                  </a:lnTo>
                  <a:lnTo>
                    <a:pt x="27876" y="257124"/>
                  </a:lnTo>
                  <a:lnTo>
                    <a:pt x="28460" y="257149"/>
                  </a:lnTo>
                  <a:lnTo>
                    <a:pt x="29133" y="257162"/>
                  </a:lnTo>
                  <a:lnTo>
                    <a:pt x="29718" y="257162"/>
                  </a:lnTo>
                  <a:lnTo>
                    <a:pt x="30429" y="257175"/>
                  </a:lnTo>
                  <a:lnTo>
                    <a:pt x="181762" y="257175"/>
                  </a:lnTo>
                  <a:lnTo>
                    <a:pt x="182524" y="257162"/>
                  </a:lnTo>
                  <a:lnTo>
                    <a:pt x="185826" y="257162"/>
                  </a:lnTo>
                  <a:lnTo>
                    <a:pt x="186436" y="257149"/>
                  </a:lnTo>
                  <a:lnTo>
                    <a:pt x="187134" y="257149"/>
                  </a:lnTo>
                  <a:lnTo>
                    <a:pt x="187744" y="257149"/>
                  </a:lnTo>
                  <a:lnTo>
                    <a:pt x="188442" y="257136"/>
                  </a:lnTo>
                  <a:lnTo>
                    <a:pt x="191604" y="257136"/>
                  </a:lnTo>
                  <a:lnTo>
                    <a:pt x="192303" y="257124"/>
                  </a:lnTo>
                  <a:lnTo>
                    <a:pt x="192913" y="257124"/>
                  </a:lnTo>
                  <a:lnTo>
                    <a:pt x="193598" y="257111"/>
                  </a:lnTo>
                  <a:lnTo>
                    <a:pt x="194208" y="257098"/>
                  </a:lnTo>
                  <a:lnTo>
                    <a:pt x="194881" y="257073"/>
                  </a:lnTo>
                  <a:lnTo>
                    <a:pt x="195503" y="257022"/>
                  </a:lnTo>
                  <a:lnTo>
                    <a:pt x="196176" y="256984"/>
                  </a:lnTo>
                  <a:lnTo>
                    <a:pt x="196786" y="256946"/>
                  </a:lnTo>
                  <a:lnTo>
                    <a:pt x="197497" y="256895"/>
                  </a:lnTo>
                  <a:lnTo>
                    <a:pt x="198107" y="256857"/>
                  </a:lnTo>
                  <a:lnTo>
                    <a:pt x="222846" y="230720"/>
                  </a:lnTo>
                  <a:lnTo>
                    <a:pt x="222859" y="230111"/>
                  </a:lnTo>
                  <a:lnTo>
                    <a:pt x="222859" y="229425"/>
                  </a:lnTo>
                  <a:lnTo>
                    <a:pt x="222846" y="228815"/>
                  </a:lnTo>
                  <a:lnTo>
                    <a:pt x="221183" y="220370"/>
                  </a:lnTo>
                  <a:lnTo>
                    <a:pt x="220980" y="219748"/>
                  </a:lnTo>
                  <a:lnTo>
                    <a:pt x="220713" y="219049"/>
                  </a:lnTo>
                  <a:lnTo>
                    <a:pt x="220408" y="218249"/>
                  </a:lnTo>
                  <a:lnTo>
                    <a:pt x="220040" y="217385"/>
                  </a:lnTo>
                  <a:lnTo>
                    <a:pt x="219633" y="216484"/>
                  </a:lnTo>
                  <a:lnTo>
                    <a:pt x="219202" y="215658"/>
                  </a:lnTo>
                  <a:lnTo>
                    <a:pt x="218744" y="214807"/>
                  </a:lnTo>
                  <a:lnTo>
                    <a:pt x="218287" y="214007"/>
                  </a:lnTo>
                  <a:lnTo>
                    <a:pt x="217881" y="213283"/>
                  </a:lnTo>
                  <a:lnTo>
                    <a:pt x="217449" y="212559"/>
                  </a:lnTo>
                  <a:lnTo>
                    <a:pt x="217081" y="211937"/>
                  </a:lnTo>
                  <a:lnTo>
                    <a:pt x="216662" y="211226"/>
                  </a:lnTo>
                  <a:lnTo>
                    <a:pt x="216268" y="210591"/>
                  </a:lnTo>
                  <a:lnTo>
                    <a:pt x="215836" y="209880"/>
                  </a:lnTo>
                  <a:lnTo>
                    <a:pt x="215379" y="209118"/>
                  </a:lnTo>
                  <a:lnTo>
                    <a:pt x="214807" y="208178"/>
                  </a:lnTo>
                  <a:lnTo>
                    <a:pt x="214210" y="207200"/>
                  </a:lnTo>
                  <a:lnTo>
                    <a:pt x="213639" y="206260"/>
                  </a:lnTo>
                  <a:lnTo>
                    <a:pt x="213182" y="205486"/>
                  </a:lnTo>
                  <a:lnTo>
                    <a:pt x="212750" y="204762"/>
                  </a:lnTo>
                  <a:lnTo>
                    <a:pt x="212369" y="204127"/>
                  </a:lnTo>
                  <a:lnTo>
                    <a:pt x="211937" y="203415"/>
                  </a:lnTo>
                  <a:lnTo>
                    <a:pt x="211505" y="202692"/>
                  </a:lnTo>
                  <a:lnTo>
                    <a:pt x="211010" y="201891"/>
                  </a:lnTo>
                  <a:lnTo>
                    <a:pt x="210527" y="201079"/>
                  </a:lnTo>
                  <a:lnTo>
                    <a:pt x="210083" y="200342"/>
                  </a:lnTo>
                  <a:lnTo>
                    <a:pt x="209651" y="199631"/>
                  </a:lnTo>
                  <a:lnTo>
                    <a:pt x="209270" y="198996"/>
                  </a:lnTo>
                  <a:lnTo>
                    <a:pt x="208838" y="198285"/>
                  </a:lnTo>
                  <a:lnTo>
                    <a:pt x="208381" y="197510"/>
                  </a:lnTo>
                  <a:lnTo>
                    <a:pt x="207810" y="196570"/>
                  </a:lnTo>
                  <a:lnTo>
                    <a:pt x="207213" y="195592"/>
                  </a:lnTo>
                  <a:lnTo>
                    <a:pt x="206641" y="194652"/>
                  </a:lnTo>
                  <a:lnTo>
                    <a:pt x="206184" y="193890"/>
                  </a:lnTo>
                  <a:lnTo>
                    <a:pt x="205740" y="193179"/>
                  </a:lnTo>
                  <a:lnTo>
                    <a:pt x="205359" y="192544"/>
                  </a:lnTo>
                  <a:lnTo>
                    <a:pt x="204939" y="191846"/>
                  </a:lnTo>
                  <a:lnTo>
                    <a:pt x="204546" y="191211"/>
                  </a:lnTo>
                  <a:lnTo>
                    <a:pt x="204114" y="190500"/>
                  </a:lnTo>
                  <a:lnTo>
                    <a:pt x="203657" y="189738"/>
                  </a:lnTo>
                  <a:lnTo>
                    <a:pt x="203085" y="188798"/>
                  </a:lnTo>
                  <a:lnTo>
                    <a:pt x="202488" y="187807"/>
                  </a:lnTo>
                  <a:lnTo>
                    <a:pt x="201917" y="186880"/>
                  </a:lnTo>
                  <a:lnTo>
                    <a:pt x="201447" y="186105"/>
                  </a:lnTo>
                  <a:lnTo>
                    <a:pt x="201015" y="185394"/>
                  </a:lnTo>
                  <a:lnTo>
                    <a:pt x="200634" y="184759"/>
                  </a:lnTo>
                  <a:lnTo>
                    <a:pt x="200202" y="184048"/>
                  </a:lnTo>
                  <a:lnTo>
                    <a:pt x="199732" y="183273"/>
                  </a:lnTo>
                  <a:lnTo>
                    <a:pt x="199161" y="182333"/>
                  </a:lnTo>
                  <a:lnTo>
                    <a:pt x="198564" y="181356"/>
                  </a:lnTo>
                  <a:lnTo>
                    <a:pt x="197993" y="180416"/>
                  </a:lnTo>
                  <a:lnTo>
                    <a:pt x="197535" y="179654"/>
                  </a:lnTo>
                  <a:lnTo>
                    <a:pt x="197104" y="178943"/>
                  </a:lnTo>
                  <a:lnTo>
                    <a:pt x="196710" y="178308"/>
                  </a:lnTo>
                  <a:lnTo>
                    <a:pt x="196291" y="177609"/>
                  </a:lnTo>
                  <a:lnTo>
                    <a:pt x="195910" y="176974"/>
                  </a:lnTo>
                  <a:lnTo>
                    <a:pt x="195478" y="176263"/>
                  </a:lnTo>
                  <a:lnTo>
                    <a:pt x="195008" y="175488"/>
                  </a:lnTo>
                  <a:lnTo>
                    <a:pt x="194437" y="174548"/>
                  </a:lnTo>
                  <a:lnTo>
                    <a:pt x="193840" y="173570"/>
                  </a:lnTo>
                  <a:lnTo>
                    <a:pt x="193281" y="172643"/>
                  </a:lnTo>
                  <a:lnTo>
                    <a:pt x="192811" y="171869"/>
                  </a:lnTo>
                  <a:lnTo>
                    <a:pt x="192379" y="171157"/>
                  </a:lnTo>
                  <a:lnTo>
                    <a:pt x="191985" y="170522"/>
                  </a:lnTo>
                  <a:lnTo>
                    <a:pt x="191554" y="169799"/>
                  </a:lnTo>
                  <a:lnTo>
                    <a:pt x="191096" y="169037"/>
                  </a:lnTo>
                  <a:lnTo>
                    <a:pt x="190525" y="168097"/>
                  </a:lnTo>
                  <a:lnTo>
                    <a:pt x="189928" y="167119"/>
                  </a:lnTo>
                  <a:lnTo>
                    <a:pt x="189357" y="166179"/>
                  </a:lnTo>
                  <a:lnTo>
                    <a:pt x="188887" y="165404"/>
                  </a:lnTo>
                  <a:lnTo>
                    <a:pt x="188455" y="164706"/>
                  </a:lnTo>
                  <a:lnTo>
                    <a:pt x="188074" y="164058"/>
                  </a:lnTo>
                  <a:lnTo>
                    <a:pt x="187655" y="163372"/>
                  </a:lnTo>
                  <a:lnTo>
                    <a:pt x="187261" y="162725"/>
                  </a:lnTo>
                  <a:lnTo>
                    <a:pt x="186842" y="162026"/>
                  </a:lnTo>
                  <a:lnTo>
                    <a:pt x="186372" y="161251"/>
                  </a:lnTo>
                  <a:lnTo>
                    <a:pt x="185801" y="160312"/>
                  </a:lnTo>
                  <a:lnTo>
                    <a:pt x="185204" y="159334"/>
                  </a:lnTo>
                  <a:lnTo>
                    <a:pt x="184632" y="158394"/>
                  </a:lnTo>
                  <a:lnTo>
                    <a:pt x="184175" y="157619"/>
                  </a:lnTo>
                  <a:lnTo>
                    <a:pt x="183743" y="156908"/>
                  </a:lnTo>
                  <a:lnTo>
                    <a:pt x="183349" y="156273"/>
                  </a:lnTo>
                  <a:lnTo>
                    <a:pt x="182918" y="155562"/>
                  </a:lnTo>
                  <a:lnTo>
                    <a:pt x="182460" y="154787"/>
                  </a:lnTo>
                  <a:lnTo>
                    <a:pt x="181889" y="153860"/>
                  </a:lnTo>
                  <a:lnTo>
                    <a:pt x="181292" y="152869"/>
                  </a:lnTo>
                  <a:lnTo>
                    <a:pt x="180721" y="151930"/>
                  </a:lnTo>
                  <a:lnTo>
                    <a:pt x="180263" y="151168"/>
                  </a:lnTo>
                  <a:lnTo>
                    <a:pt x="179832" y="150456"/>
                  </a:lnTo>
                  <a:lnTo>
                    <a:pt x="179438" y="149821"/>
                  </a:lnTo>
                  <a:lnTo>
                    <a:pt x="179031" y="149123"/>
                  </a:lnTo>
                  <a:lnTo>
                    <a:pt x="178638" y="148488"/>
                  </a:lnTo>
                  <a:lnTo>
                    <a:pt x="178206" y="147777"/>
                  </a:lnTo>
                  <a:lnTo>
                    <a:pt x="177736" y="147002"/>
                  </a:lnTo>
                  <a:lnTo>
                    <a:pt x="177177" y="146062"/>
                  </a:lnTo>
                  <a:lnTo>
                    <a:pt x="176580" y="145084"/>
                  </a:lnTo>
                  <a:lnTo>
                    <a:pt x="176022" y="144145"/>
                  </a:lnTo>
                  <a:lnTo>
                    <a:pt x="175552" y="143370"/>
                  </a:lnTo>
                  <a:lnTo>
                    <a:pt x="175107" y="142659"/>
                  </a:lnTo>
                  <a:lnTo>
                    <a:pt x="174726" y="142024"/>
                  </a:lnTo>
                  <a:lnTo>
                    <a:pt x="174294" y="141312"/>
                  </a:lnTo>
                  <a:lnTo>
                    <a:pt x="173824" y="140550"/>
                  </a:lnTo>
                  <a:lnTo>
                    <a:pt x="173253" y="139611"/>
                  </a:lnTo>
                  <a:lnTo>
                    <a:pt x="172656" y="138633"/>
                  </a:lnTo>
                  <a:lnTo>
                    <a:pt x="172085" y="137693"/>
                  </a:lnTo>
                  <a:lnTo>
                    <a:pt x="171615" y="136918"/>
                  </a:lnTo>
                  <a:lnTo>
                    <a:pt x="171183" y="136220"/>
                  </a:lnTo>
                  <a:lnTo>
                    <a:pt x="170802" y="135572"/>
                  </a:lnTo>
                  <a:lnTo>
                    <a:pt x="170383" y="134886"/>
                  </a:lnTo>
                  <a:lnTo>
                    <a:pt x="170002" y="134239"/>
                  </a:lnTo>
                  <a:lnTo>
                    <a:pt x="169570" y="133540"/>
                  </a:lnTo>
                  <a:lnTo>
                    <a:pt x="169100" y="132765"/>
                  </a:lnTo>
                  <a:lnTo>
                    <a:pt x="168503" y="131787"/>
                  </a:lnTo>
                  <a:lnTo>
                    <a:pt x="167830" y="130670"/>
                  </a:lnTo>
                  <a:lnTo>
                    <a:pt x="167157" y="129565"/>
                  </a:lnTo>
                  <a:lnTo>
                    <a:pt x="166560" y="128587"/>
                  </a:lnTo>
                  <a:lnTo>
                    <a:pt x="166090" y="127812"/>
                  </a:lnTo>
                  <a:lnTo>
                    <a:pt x="165646" y="127076"/>
                  </a:lnTo>
                  <a:lnTo>
                    <a:pt x="165176" y="126314"/>
                  </a:lnTo>
                  <a:lnTo>
                    <a:pt x="164604" y="125374"/>
                  </a:lnTo>
                  <a:lnTo>
                    <a:pt x="164007" y="124396"/>
                  </a:lnTo>
                  <a:lnTo>
                    <a:pt x="163436" y="123456"/>
                  </a:lnTo>
                  <a:lnTo>
                    <a:pt x="162966" y="122694"/>
                  </a:lnTo>
                  <a:lnTo>
                    <a:pt x="162534" y="121970"/>
                  </a:lnTo>
                  <a:lnTo>
                    <a:pt x="162153" y="121348"/>
                  </a:lnTo>
                  <a:lnTo>
                    <a:pt x="161721" y="120637"/>
                  </a:lnTo>
                  <a:lnTo>
                    <a:pt x="161302" y="119938"/>
                  </a:lnTo>
                  <a:lnTo>
                    <a:pt x="160807" y="119113"/>
                  </a:lnTo>
                  <a:lnTo>
                    <a:pt x="160312" y="118313"/>
                  </a:lnTo>
                  <a:lnTo>
                    <a:pt x="159854" y="117563"/>
                  </a:lnTo>
                  <a:lnTo>
                    <a:pt x="159423" y="116852"/>
                  </a:lnTo>
                  <a:lnTo>
                    <a:pt x="159042" y="116217"/>
                  </a:lnTo>
                  <a:lnTo>
                    <a:pt x="158623" y="115531"/>
                  </a:lnTo>
                  <a:lnTo>
                    <a:pt x="158242" y="114896"/>
                  </a:lnTo>
                  <a:lnTo>
                    <a:pt x="157810" y="114198"/>
                  </a:lnTo>
                  <a:lnTo>
                    <a:pt x="157429" y="113563"/>
                  </a:lnTo>
                  <a:lnTo>
                    <a:pt x="156997" y="112852"/>
                  </a:lnTo>
                  <a:lnTo>
                    <a:pt x="156527" y="112077"/>
                  </a:lnTo>
                  <a:lnTo>
                    <a:pt x="155943" y="111086"/>
                  </a:lnTo>
                  <a:lnTo>
                    <a:pt x="155270" y="109982"/>
                  </a:lnTo>
                  <a:lnTo>
                    <a:pt x="154597" y="108864"/>
                  </a:lnTo>
                  <a:lnTo>
                    <a:pt x="154000" y="107886"/>
                  </a:lnTo>
                  <a:lnTo>
                    <a:pt x="153530" y="107111"/>
                  </a:lnTo>
                  <a:lnTo>
                    <a:pt x="151498" y="103720"/>
                  </a:lnTo>
                  <a:lnTo>
                    <a:pt x="151066" y="102997"/>
                  </a:lnTo>
                  <a:lnTo>
                    <a:pt x="150571" y="102171"/>
                  </a:lnTo>
                  <a:lnTo>
                    <a:pt x="150101" y="101371"/>
                  </a:lnTo>
                  <a:lnTo>
                    <a:pt x="149656" y="100634"/>
                  </a:lnTo>
                  <a:lnTo>
                    <a:pt x="149225" y="99898"/>
                  </a:lnTo>
                  <a:lnTo>
                    <a:pt x="148780" y="99161"/>
                  </a:lnTo>
                  <a:lnTo>
                    <a:pt x="148310" y="98361"/>
                  </a:lnTo>
                  <a:lnTo>
                    <a:pt x="142392" y="83096"/>
                  </a:lnTo>
                  <a:lnTo>
                    <a:pt x="142278" y="82473"/>
                  </a:lnTo>
                  <a:lnTo>
                    <a:pt x="142163" y="81762"/>
                  </a:lnTo>
                  <a:lnTo>
                    <a:pt x="142074" y="81203"/>
                  </a:lnTo>
                  <a:lnTo>
                    <a:pt x="141973" y="80518"/>
                  </a:lnTo>
                  <a:lnTo>
                    <a:pt x="141884" y="79946"/>
                  </a:lnTo>
                  <a:lnTo>
                    <a:pt x="141681" y="76631"/>
                  </a:lnTo>
                  <a:lnTo>
                    <a:pt x="141681" y="76060"/>
                  </a:lnTo>
                  <a:lnTo>
                    <a:pt x="141681" y="75349"/>
                  </a:lnTo>
                  <a:lnTo>
                    <a:pt x="141668" y="74752"/>
                  </a:lnTo>
                  <a:lnTo>
                    <a:pt x="141668" y="74041"/>
                  </a:lnTo>
                  <a:lnTo>
                    <a:pt x="141668" y="73431"/>
                  </a:lnTo>
                  <a:lnTo>
                    <a:pt x="141668" y="36474"/>
                  </a:lnTo>
                  <a:lnTo>
                    <a:pt x="141655" y="35864"/>
                  </a:lnTo>
                  <a:lnTo>
                    <a:pt x="141655" y="5588"/>
                  </a:lnTo>
                  <a:lnTo>
                    <a:pt x="141655" y="5245"/>
                  </a:lnTo>
                </a:path>
                <a:path w="222884" h="257175">
                  <a:moveTo>
                    <a:pt x="68097" y="12"/>
                  </a:moveTo>
                  <a:lnTo>
                    <a:pt x="68884" y="38"/>
                  </a:lnTo>
                  <a:lnTo>
                    <a:pt x="69799" y="50"/>
                  </a:lnTo>
                  <a:lnTo>
                    <a:pt x="71094" y="76"/>
                  </a:lnTo>
                  <a:lnTo>
                    <a:pt x="72390" y="63"/>
                  </a:lnTo>
                  <a:lnTo>
                    <a:pt x="73685" y="50"/>
                  </a:lnTo>
                  <a:lnTo>
                    <a:pt x="75006" y="50"/>
                  </a:lnTo>
                  <a:lnTo>
                    <a:pt x="76390" y="38"/>
                  </a:lnTo>
                  <a:lnTo>
                    <a:pt x="77419" y="38"/>
                  </a:lnTo>
                  <a:lnTo>
                    <a:pt x="78359" y="25"/>
                  </a:lnTo>
                </a:path>
                <a:path w="222884" h="257175">
                  <a:moveTo>
                    <a:pt x="144614" y="38"/>
                  </a:moveTo>
                  <a:lnTo>
                    <a:pt x="145008" y="38"/>
                  </a:lnTo>
                  <a:lnTo>
                    <a:pt x="145630" y="25"/>
                  </a:lnTo>
                  <a:lnTo>
                    <a:pt x="150177" y="25"/>
                  </a:lnTo>
                  <a:lnTo>
                    <a:pt x="150863" y="12"/>
                  </a:lnTo>
                  <a:lnTo>
                    <a:pt x="151472" y="12"/>
                  </a:lnTo>
                  <a:lnTo>
                    <a:pt x="152158" y="12"/>
                  </a:lnTo>
                  <a:lnTo>
                    <a:pt x="152768" y="12"/>
                  </a:lnTo>
                  <a:lnTo>
                    <a:pt x="153454" y="12"/>
                  </a:lnTo>
                  <a:lnTo>
                    <a:pt x="154063" y="0"/>
                  </a:lnTo>
                  <a:lnTo>
                    <a:pt x="154546" y="0"/>
                  </a:lnTo>
                  <a:lnTo>
                    <a:pt x="154889" y="0"/>
                  </a:lnTo>
                </a:path>
                <a:path w="222884" h="257175">
                  <a:moveTo>
                    <a:pt x="81673" y="5245"/>
                  </a:moveTo>
                  <a:lnTo>
                    <a:pt x="81673" y="38"/>
                  </a:lnTo>
                </a:path>
                <a:path w="222884" h="257175">
                  <a:moveTo>
                    <a:pt x="141655" y="5245"/>
                  </a:moveTo>
                  <a:lnTo>
                    <a:pt x="141655" y="25"/>
                  </a:lnTo>
                </a:path>
                <a:path w="222884" h="257175">
                  <a:moveTo>
                    <a:pt x="84353" y="38"/>
                  </a:moveTo>
                  <a:lnTo>
                    <a:pt x="78359" y="25"/>
                  </a:lnTo>
                </a:path>
                <a:path w="222884" h="257175">
                  <a:moveTo>
                    <a:pt x="137629" y="12"/>
                  </a:moveTo>
                  <a:lnTo>
                    <a:pt x="144614" y="38"/>
                  </a:lnTo>
                </a:path>
              </a:pathLst>
            </a:custGeom>
            <a:ln w="11390">
              <a:solidFill>
                <a:srgbClr val="4B4A4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5873750" y="2805509"/>
            <a:ext cx="4585970" cy="1022985"/>
          </a:xfrm>
          <a:prstGeom prst="rect">
            <a:avLst/>
          </a:prstGeom>
        </p:spPr>
        <p:txBody>
          <a:bodyPr wrap="square" lIns="0" tIns="166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z="1650" spc="-10">
                <a:solidFill>
                  <a:srgbClr val="4B4A4A"/>
                </a:solidFill>
                <a:latin typeface="Arial Black"/>
                <a:cs typeface="Arial Black"/>
              </a:rPr>
              <a:t>Programming</a:t>
            </a:r>
            <a:endParaRPr sz="1650">
              <a:latin typeface="Arial Black"/>
              <a:cs typeface="Arial Black"/>
            </a:endParaRPr>
          </a:p>
          <a:p>
            <a:pPr marL="12700" marR="5080">
              <a:lnSpc>
                <a:spcPct val="129600"/>
              </a:lnSpc>
              <a:spcBef>
                <a:spcPts val="464"/>
              </a:spcBef>
            </a:pP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Learn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core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coding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fundamentals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and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get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introduced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to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4B4A4A"/>
                </a:solidFill>
                <a:latin typeface="Verdana"/>
                <a:cs typeface="Verdana"/>
              </a:rPr>
              <a:t>the </a:t>
            </a:r>
            <a:r>
              <a:rPr dirty="0" sz="1350" spc="-45">
                <a:solidFill>
                  <a:srgbClr val="4B4A4A"/>
                </a:solidFill>
                <a:latin typeface="Verdana"/>
                <a:cs typeface="Verdana"/>
              </a:rPr>
              <a:t>ESP-</a:t>
            </a:r>
            <a:r>
              <a:rPr dirty="0" sz="1350" spc="-25">
                <a:solidFill>
                  <a:srgbClr val="4B4A4A"/>
                </a:solidFill>
                <a:latin typeface="Verdana"/>
                <a:cs typeface="Verdana"/>
              </a:rPr>
              <a:t>32.</a:t>
            </a:r>
            <a:endParaRPr sz="1350">
              <a:latin typeface="Verdana"/>
              <a:cs typeface="Verdana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594677" y="4033202"/>
            <a:ext cx="5125720" cy="696595"/>
            <a:chOff x="594677" y="4033202"/>
            <a:chExt cx="5125720" cy="696595"/>
          </a:xfrm>
        </p:grpSpPr>
        <p:sp>
          <p:nvSpPr>
            <p:cNvPr id="16" name="object 16" descr=""/>
            <p:cNvSpPr/>
            <p:nvPr/>
          </p:nvSpPr>
          <p:spPr>
            <a:xfrm>
              <a:off x="600075" y="4038600"/>
              <a:ext cx="5114925" cy="685800"/>
            </a:xfrm>
            <a:custGeom>
              <a:avLst/>
              <a:gdLst/>
              <a:ahLst/>
              <a:cxnLst/>
              <a:rect l="l" t="t" r="r" b="b"/>
              <a:pathLst>
                <a:path w="5114925" h="685800">
                  <a:moveTo>
                    <a:pt x="4943475" y="0"/>
                  </a:moveTo>
                  <a:lnTo>
                    <a:pt x="0" y="0"/>
                  </a:lnTo>
                  <a:lnTo>
                    <a:pt x="171450" y="342900"/>
                  </a:lnTo>
                  <a:lnTo>
                    <a:pt x="0" y="685800"/>
                  </a:lnTo>
                  <a:lnTo>
                    <a:pt x="4943475" y="685800"/>
                  </a:lnTo>
                  <a:lnTo>
                    <a:pt x="5114925" y="342900"/>
                  </a:lnTo>
                  <a:lnTo>
                    <a:pt x="4943475" y="0"/>
                  </a:lnTo>
                  <a:close/>
                </a:path>
              </a:pathLst>
            </a:custGeom>
            <a:solidFill>
              <a:srgbClr val="D1EF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600075" y="4038600"/>
              <a:ext cx="5114925" cy="685800"/>
            </a:xfrm>
            <a:custGeom>
              <a:avLst/>
              <a:gdLst/>
              <a:ahLst/>
              <a:cxnLst/>
              <a:rect l="l" t="t" r="r" b="b"/>
              <a:pathLst>
                <a:path w="5114925" h="685800">
                  <a:moveTo>
                    <a:pt x="4943475" y="0"/>
                  </a:moveTo>
                  <a:lnTo>
                    <a:pt x="5114925" y="342900"/>
                  </a:lnTo>
                  <a:lnTo>
                    <a:pt x="4943475" y="685800"/>
                  </a:lnTo>
                  <a:lnTo>
                    <a:pt x="0" y="685800"/>
                  </a:lnTo>
                  <a:lnTo>
                    <a:pt x="171450" y="342900"/>
                  </a:lnTo>
                  <a:lnTo>
                    <a:pt x="0" y="0"/>
                  </a:lnTo>
                  <a:lnTo>
                    <a:pt x="4943475" y="0"/>
                  </a:lnTo>
                  <a:close/>
                </a:path>
              </a:pathLst>
            </a:custGeom>
            <a:ln w="10715">
              <a:solidFill>
                <a:srgbClr val="B6D5C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3254" y="4285799"/>
              <a:ext cx="268565" cy="200925"/>
            </a:xfrm>
            <a:prstGeom prst="rect">
              <a:avLst/>
            </a:prstGeom>
          </p:spPr>
        </p:pic>
      </p:grpSp>
      <p:sp>
        <p:nvSpPr>
          <p:cNvPr id="19" name="object 19" descr=""/>
          <p:cNvSpPr txBox="1"/>
          <p:nvPr/>
        </p:nvSpPr>
        <p:spPr>
          <a:xfrm>
            <a:off x="758825" y="4748609"/>
            <a:ext cx="4671060" cy="1032510"/>
          </a:xfrm>
          <a:prstGeom prst="rect">
            <a:avLst/>
          </a:prstGeom>
        </p:spPr>
        <p:txBody>
          <a:bodyPr wrap="square" lIns="0" tIns="166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z="1650" spc="-25">
                <a:solidFill>
                  <a:srgbClr val="4B4A4A"/>
                </a:solidFill>
                <a:latin typeface="Arial Black"/>
                <a:cs typeface="Arial Black"/>
              </a:rPr>
              <a:t>Cloud</a:t>
            </a:r>
            <a:r>
              <a:rPr dirty="0" sz="1650" spc="-110">
                <a:solidFill>
                  <a:srgbClr val="4B4A4A"/>
                </a:solidFill>
                <a:latin typeface="Arial Black"/>
                <a:cs typeface="Arial Black"/>
              </a:rPr>
              <a:t> </a:t>
            </a:r>
            <a:r>
              <a:rPr dirty="0" sz="1650" spc="-125">
                <a:solidFill>
                  <a:srgbClr val="4B4A4A"/>
                </a:solidFill>
                <a:latin typeface="Arial Black"/>
                <a:cs typeface="Arial Black"/>
              </a:rPr>
              <a:t>&amp;</a:t>
            </a:r>
            <a:r>
              <a:rPr dirty="0" sz="1650" spc="-105">
                <a:solidFill>
                  <a:srgbClr val="4B4A4A"/>
                </a:solidFill>
                <a:latin typeface="Arial Black"/>
                <a:cs typeface="Arial Black"/>
              </a:rPr>
              <a:t> </a:t>
            </a:r>
            <a:r>
              <a:rPr dirty="0" sz="1650" spc="-25">
                <a:solidFill>
                  <a:srgbClr val="4B4A4A"/>
                </a:solidFill>
                <a:latin typeface="Arial Black"/>
                <a:cs typeface="Arial Black"/>
              </a:rPr>
              <a:t>App</a:t>
            </a:r>
            <a:endParaRPr sz="1650">
              <a:latin typeface="Arial Black"/>
              <a:cs typeface="Arial Black"/>
            </a:endParaRPr>
          </a:p>
          <a:p>
            <a:pPr marL="12700" marR="5080">
              <a:lnSpc>
                <a:spcPct val="134300"/>
              </a:lnSpc>
              <a:spcBef>
                <a:spcPts val="385"/>
              </a:spcBef>
            </a:pP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Understand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4B4A4A"/>
                </a:solidFill>
                <a:latin typeface="Verdana"/>
                <a:cs typeface="Verdana"/>
              </a:rPr>
              <a:t>cloud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platforms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and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develop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mobile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apps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using Blynk.</a:t>
            </a:r>
            <a:endParaRPr sz="1350">
              <a:latin typeface="Verdana"/>
              <a:cs typeface="Verdana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5709642" y="4033242"/>
            <a:ext cx="5125720" cy="696595"/>
            <a:chOff x="5709642" y="4033242"/>
            <a:chExt cx="5125720" cy="696595"/>
          </a:xfrm>
        </p:grpSpPr>
        <p:sp>
          <p:nvSpPr>
            <p:cNvPr id="21" name="object 21" descr=""/>
            <p:cNvSpPr/>
            <p:nvPr/>
          </p:nvSpPr>
          <p:spPr>
            <a:xfrm>
              <a:off x="5715000" y="4038600"/>
              <a:ext cx="5114925" cy="685800"/>
            </a:xfrm>
            <a:custGeom>
              <a:avLst/>
              <a:gdLst/>
              <a:ahLst/>
              <a:cxnLst/>
              <a:rect l="l" t="t" r="r" b="b"/>
              <a:pathLst>
                <a:path w="5114925" h="685800">
                  <a:moveTo>
                    <a:pt x="4943475" y="0"/>
                  </a:moveTo>
                  <a:lnTo>
                    <a:pt x="0" y="0"/>
                  </a:lnTo>
                  <a:lnTo>
                    <a:pt x="171450" y="342900"/>
                  </a:lnTo>
                  <a:lnTo>
                    <a:pt x="0" y="685800"/>
                  </a:lnTo>
                  <a:lnTo>
                    <a:pt x="4943475" y="685800"/>
                  </a:lnTo>
                  <a:lnTo>
                    <a:pt x="5114925" y="342900"/>
                  </a:lnTo>
                  <a:lnTo>
                    <a:pt x="4943475" y="0"/>
                  </a:lnTo>
                  <a:close/>
                </a:path>
              </a:pathLst>
            </a:custGeom>
            <a:solidFill>
              <a:srgbClr val="D1EF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715000" y="4038600"/>
              <a:ext cx="5114925" cy="685800"/>
            </a:xfrm>
            <a:custGeom>
              <a:avLst/>
              <a:gdLst/>
              <a:ahLst/>
              <a:cxnLst/>
              <a:rect l="l" t="t" r="r" b="b"/>
              <a:pathLst>
                <a:path w="5114925" h="685800">
                  <a:moveTo>
                    <a:pt x="4943475" y="0"/>
                  </a:moveTo>
                  <a:lnTo>
                    <a:pt x="5114925" y="342900"/>
                  </a:lnTo>
                  <a:lnTo>
                    <a:pt x="4943475" y="685800"/>
                  </a:lnTo>
                  <a:lnTo>
                    <a:pt x="0" y="685800"/>
                  </a:lnTo>
                  <a:lnTo>
                    <a:pt x="171450" y="342900"/>
                  </a:lnTo>
                  <a:lnTo>
                    <a:pt x="0" y="0"/>
                  </a:lnTo>
                  <a:lnTo>
                    <a:pt x="4943475" y="0"/>
                  </a:lnTo>
                  <a:close/>
                </a:path>
              </a:pathLst>
            </a:custGeom>
            <a:ln w="10715">
              <a:solidFill>
                <a:srgbClr val="B6D5C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38179" y="4252220"/>
              <a:ext cx="268565" cy="267968"/>
            </a:xfrm>
            <a:prstGeom prst="rect">
              <a:avLst/>
            </a:prstGeom>
          </p:spPr>
        </p:pic>
      </p:grpSp>
      <p:sp>
        <p:nvSpPr>
          <p:cNvPr id="24" name="object 24" descr=""/>
          <p:cNvSpPr txBox="1"/>
          <p:nvPr/>
        </p:nvSpPr>
        <p:spPr>
          <a:xfrm>
            <a:off x="5873750" y="4748609"/>
            <a:ext cx="4728210" cy="1032510"/>
          </a:xfrm>
          <a:prstGeom prst="rect">
            <a:avLst/>
          </a:prstGeom>
        </p:spPr>
        <p:txBody>
          <a:bodyPr wrap="square" lIns="0" tIns="1663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z="1650" spc="-10">
                <a:solidFill>
                  <a:srgbClr val="4B4A4A"/>
                </a:solidFill>
                <a:latin typeface="Arial Black"/>
                <a:cs typeface="Arial Black"/>
              </a:rPr>
              <a:t>Projects</a:t>
            </a:r>
            <a:endParaRPr sz="1650">
              <a:latin typeface="Arial Black"/>
              <a:cs typeface="Arial Black"/>
            </a:endParaRPr>
          </a:p>
          <a:p>
            <a:pPr marL="12700" marR="5080">
              <a:lnSpc>
                <a:spcPct val="134300"/>
              </a:lnSpc>
              <a:spcBef>
                <a:spcPts val="385"/>
              </a:spcBef>
            </a:pP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Undertake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75">
                <a:solidFill>
                  <a:srgbClr val="4B4A4A"/>
                </a:solidFill>
                <a:latin typeface="Verdana"/>
                <a:cs typeface="Verdana"/>
              </a:rPr>
              <a:t>10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hands-on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projects,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from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LED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control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to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20">
                <a:solidFill>
                  <a:srgbClr val="4B4A4A"/>
                </a:solidFill>
                <a:latin typeface="Verdana"/>
                <a:cs typeface="Verdana"/>
              </a:rPr>
              <a:t>Google 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Home</a:t>
            </a:r>
            <a:r>
              <a:rPr dirty="0" sz="1350" spc="-12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automation.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25" name="object 25" descr="">
            <a:hlinkClick r:id="rId5"/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80244" y="5950458"/>
            <a:ext cx="1754504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160"/>
              <a:t>IoT</a:t>
            </a:r>
            <a:r>
              <a:rPr dirty="0" spc="-225"/>
              <a:t> </a:t>
            </a:r>
            <a:r>
              <a:rPr dirty="0" spc="-110"/>
              <a:t>Applications</a:t>
            </a:r>
            <a:r>
              <a:rPr dirty="0" spc="-220"/>
              <a:t> Across</a:t>
            </a:r>
            <a:r>
              <a:rPr dirty="0" spc="-225"/>
              <a:t> </a:t>
            </a:r>
            <a:r>
              <a:rPr dirty="0" spc="-50"/>
              <a:t>Industries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87375" y="2050414"/>
            <a:ext cx="9490075" cy="577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300"/>
              </a:lnSpc>
              <a:spcBef>
                <a:spcPts val="100"/>
              </a:spcBef>
            </a:pP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The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Internet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30">
                <a:solidFill>
                  <a:srgbClr val="4B4A4A"/>
                </a:solidFill>
                <a:latin typeface="Verdana"/>
                <a:cs typeface="Verdana"/>
              </a:rPr>
              <a:t>of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Things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35">
                <a:solidFill>
                  <a:srgbClr val="4B4A4A"/>
                </a:solidFill>
                <a:latin typeface="Verdana"/>
                <a:cs typeface="Verdana"/>
              </a:rPr>
              <a:t>is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revolutionizing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diverse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4B4A4A"/>
                </a:solidFill>
                <a:latin typeface="Verdana"/>
                <a:cs typeface="Verdana"/>
              </a:rPr>
              <a:t>sectors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by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integrating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smart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technology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into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everyday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processes,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offering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unparalleled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45">
                <a:solidFill>
                  <a:srgbClr val="4B4A4A"/>
                </a:solidFill>
                <a:latin typeface="Verdana"/>
                <a:cs typeface="Verdana"/>
              </a:rPr>
              <a:t>efficiency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and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insight.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Discover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how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65">
                <a:solidFill>
                  <a:srgbClr val="4B4A4A"/>
                </a:solidFill>
                <a:latin typeface="Verdana"/>
                <a:cs typeface="Verdana"/>
              </a:rPr>
              <a:t>IoT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35">
                <a:solidFill>
                  <a:srgbClr val="4B4A4A"/>
                </a:solidFill>
                <a:latin typeface="Verdana"/>
                <a:cs typeface="Verdana"/>
              </a:rPr>
              <a:t>is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transforming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industries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globally.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2971799"/>
            <a:ext cx="2609849" cy="20574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62325" y="2971799"/>
            <a:ext cx="2457449" cy="20574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53125" y="2971799"/>
            <a:ext cx="2333624" cy="20574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20100" y="2971799"/>
            <a:ext cx="2400299" cy="2057400"/>
          </a:xfrm>
          <a:prstGeom prst="rect">
            <a:avLst/>
          </a:prstGeom>
        </p:spPr>
      </p:pic>
      <p:pic>
        <p:nvPicPr>
          <p:cNvPr id="8" name="object 8" descr="">
            <a:hlinkClick r:id="rId6"/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80244" y="5926073"/>
            <a:ext cx="1754504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1430000" cy="8534400"/>
          </a:xfrm>
          <a:custGeom>
            <a:avLst/>
            <a:gdLst/>
            <a:ahLst/>
            <a:cxnLst/>
            <a:rect l="l" t="t" r="r" b="b"/>
            <a:pathLst>
              <a:path w="11430000" h="8534400">
                <a:moveTo>
                  <a:pt x="11430000" y="0"/>
                </a:moveTo>
                <a:lnTo>
                  <a:pt x="0" y="0"/>
                </a:lnTo>
                <a:lnTo>
                  <a:pt x="0" y="8534400"/>
                </a:lnTo>
                <a:lnTo>
                  <a:pt x="11430000" y="85344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E5F9F2">
              <a:alpha val="948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30"/>
              <a:t>Artificial</a:t>
            </a:r>
            <a:r>
              <a:rPr dirty="0" spc="-225"/>
              <a:t> </a:t>
            </a:r>
            <a:r>
              <a:rPr dirty="0" spc="-120"/>
              <a:t>Intelligence</a:t>
            </a:r>
            <a:r>
              <a:rPr dirty="0" spc="-225"/>
              <a:t> </a:t>
            </a:r>
            <a:r>
              <a:rPr dirty="0"/>
              <a:t>(AI)</a:t>
            </a:r>
            <a:r>
              <a:rPr dirty="0" spc="-220"/>
              <a:t> </a:t>
            </a:r>
            <a:r>
              <a:rPr dirty="0" spc="-35"/>
              <a:t>Program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587375" y="1288414"/>
            <a:ext cx="10228580" cy="577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4300"/>
              </a:lnSpc>
              <a:spcBef>
                <a:spcPts val="100"/>
              </a:spcBef>
            </a:pP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Our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40">
                <a:solidFill>
                  <a:srgbClr val="4B4A4A"/>
                </a:solidFill>
                <a:latin typeface="Verdana"/>
                <a:cs typeface="Verdana"/>
              </a:rPr>
              <a:t>AI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Program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introduces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students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to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the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world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where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computers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think,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learn,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and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perform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human-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like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tasks.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This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program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covers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data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analysis,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machine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learning,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and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neural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networks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using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Python.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0075" y="2286000"/>
            <a:ext cx="2714624" cy="2647949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0075" y="5124450"/>
            <a:ext cx="2647949" cy="2743199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4105275" y="2286000"/>
            <a:ext cx="3286125" cy="1638300"/>
            <a:chOff x="4105275" y="2286000"/>
            <a:chExt cx="3286125" cy="1638300"/>
          </a:xfrm>
        </p:grpSpPr>
        <p:sp>
          <p:nvSpPr>
            <p:cNvPr id="8" name="object 8" descr=""/>
            <p:cNvSpPr/>
            <p:nvPr/>
          </p:nvSpPr>
          <p:spPr>
            <a:xfrm>
              <a:off x="4124325" y="2295525"/>
              <a:ext cx="3257550" cy="1619250"/>
            </a:xfrm>
            <a:custGeom>
              <a:avLst/>
              <a:gdLst/>
              <a:ahLst/>
              <a:cxnLst/>
              <a:rect l="l" t="t" r="r" b="b"/>
              <a:pathLst>
                <a:path w="3257550" h="1619250">
                  <a:moveTo>
                    <a:pt x="3146310" y="0"/>
                  </a:moveTo>
                  <a:lnTo>
                    <a:pt x="71196" y="0"/>
                  </a:lnTo>
                  <a:lnTo>
                    <a:pt x="66243" y="431"/>
                  </a:lnTo>
                  <a:lnTo>
                    <a:pt x="29705" y="13665"/>
                  </a:lnTo>
                  <a:lnTo>
                    <a:pt x="3886" y="45199"/>
                  </a:lnTo>
                  <a:lnTo>
                    <a:pt x="0" y="62293"/>
                  </a:lnTo>
                  <a:lnTo>
                    <a:pt x="0" y="1552575"/>
                  </a:lnTo>
                  <a:lnTo>
                    <a:pt x="0" y="1556956"/>
                  </a:lnTo>
                  <a:lnTo>
                    <a:pt x="15621" y="1593253"/>
                  </a:lnTo>
                  <a:lnTo>
                    <a:pt x="51663" y="1615846"/>
                  </a:lnTo>
                  <a:lnTo>
                    <a:pt x="71196" y="1619250"/>
                  </a:lnTo>
                  <a:lnTo>
                    <a:pt x="3146310" y="1619250"/>
                  </a:lnTo>
                  <a:lnTo>
                    <a:pt x="3191268" y="1607197"/>
                  </a:lnTo>
                  <a:lnTo>
                    <a:pt x="3228200" y="1578851"/>
                  </a:lnTo>
                  <a:lnTo>
                    <a:pt x="3251479" y="1538528"/>
                  </a:lnTo>
                  <a:lnTo>
                    <a:pt x="3257550" y="1508010"/>
                  </a:lnTo>
                  <a:lnTo>
                    <a:pt x="3257550" y="111239"/>
                  </a:lnTo>
                  <a:lnTo>
                    <a:pt x="3245497" y="66281"/>
                  </a:lnTo>
                  <a:lnTo>
                    <a:pt x="3217151" y="29349"/>
                  </a:lnTo>
                  <a:lnTo>
                    <a:pt x="3176828" y="6070"/>
                  </a:lnTo>
                  <a:lnTo>
                    <a:pt x="3154045" y="762"/>
                  </a:lnTo>
                  <a:lnTo>
                    <a:pt x="3146310" y="0"/>
                  </a:lnTo>
                  <a:close/>
                </a:path>
              </a:pathLst>
            </a:custGeom>
            <a:solidFill>
              <a:srgbClr val="E5F9F2">
                <a:alpha val="948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125163" y="2286012"/>
              <a:ext cx="3266440" cy="1638300"/>
            </a:xfrm>
            <a:custGeom>
              <a:avLst/>
              <a:gdLst/>
              <a:ahLst/>
              <a:cxnLst/>
              <a:rect l="l" t="t" r="r" b="b"/>
              <a:pathLst>
                <a:path w="3266440" h="1638300">
                  <a:moveTo>
                    <a:pt x="3266224" y="128587"/>
                  </a:moveTo>
                  <a:lnTo>
                    <a:pt x="3256432" y="79375"/>
                  </a:lnTo>
                  <a:lnTo>
                    <a:pt x="3229000" y="38176"/>
                  </a:lnTo>
                  <a:lnTo>
                    <a:pt x="3228556" y="37668"/>
                  </a:lnTo>
                  <a:lnTo>
                    <a:pt x="3219170" y="29133"/>
                  </a:lnTo>
                  <a:lnTo>
                    <a:pt x="3209099" y="21640"/>
                  </a:lnTo>
                  <a:lnTo>
                    <a:pt x="3204756" y="19050"/>
                  </a:lnTo>
                  <a:lnTo>
                    <a:pt x="3198317" y="15189"/>
                  </a:lnTo>
                  <a:lnTo>
                    <a:pt x="3150311" y="609"/>
                  </a:lnTo>
                  <a:lnTo>
                    <a:pt x="3137636" y="0"/>
                  </a:lnTo>
                  <a:lnTo>
                    <a:pt x="75349" y="0"/>
                  </a:lnTo>
                  <a:lnTo>
                    <a:pt x="33007" y="12827"/>
                  </a:lnTo>
                  <a:lnTo>
                    <a:pt x="4953" y="47053"/>
                  </a:lnTo>
                  <a:lnTo>
                    <a:pt x="0" y="65430"/>
                  </a:lnTo>
                  <a:lnTo>
                    <a:pt x="1079" y="61328"/>
                  </a:lnTo>
                  <a:lnTo>
                    <a:pt x="8813" y="47332"/>
                  </a:lnTo>
                  <a:lnTo>
                    <a:pt x="46189" y="23406"/>
                  </a:lnTo>
                  <a:lnTo>
                    <a:pt x="75349" y="19050"/>
                  </a:lnTo>
                  <a:lnTo>
                    <a:pt x="3137636" y="19050"/>
                  </a:lnTo>
                  <a:lnTo>
                    <a:pt x="3179546" y="27393"/>
                  </a:lnTo>
                  <a:lnTo>
                    <a:pt x="3215094" y="51130"/>
                  </a:lnTo>
                  <a:lnTo>
                    <a:pt x="3238830" y="86664"/>
                  </a:lnTo>
                  <a:lnTo>
                    <a:pt x="3247174" y="128587"/>
                  </a:lnTo>
                  <a:lnTo>
                    <a:pt x="3247174" y="1509712"/>
                  </a:lnTo>
                  <a:lnTo>
                    <a:pt x="3238830" y="1551622"/>
                  </a:lnTo>
                  <a:lnTo>
                    <a:pt x="3215551" y="1586661"/>
                  </a:lnTo>
                  <a:lnTo>
                    <a:pt x="3215106" y="1587157"/>
                  </a:lnTo>
                  <a:lnTo>
                    <a:pt x="3179546" y="1610906"/>
                  </a:lnTo>
                  <a:lnTo>
                    <a:pt x="3137636" y="1619250"/>
                  </a:lnTo>
                  <a:lnTo>
                    <a:pt x="75349" y="1619250"/>
                  </a:lnTo>
                  <a:lnTo>
                    <a:pt x="33007" y="1609623"/>
                  </a:lnTo>
                  <a:lnTo>
                    <a:pt x="1079" y="1576971"/>
                  </a:lnTo>
                  <a:lnTo>
                    <a:pt x="0" y="1572856"/>
                  </a:lnTo>
                  <a:lnTo>
                    <a:pt x="609" y="1576971"/>
                  </a:lnTo>
                  <a:lnTo>
                    <a:pt x="2413" y="1584185"/>
                  </a:lnTo>
                  <a:lnTo>
                    <a:pt x="4851" y="1590967"/>
                  </a:lnTo>
                  <a:lnTo>
                    <a:pt x="4953" y="1591259"/>
                  </a:lnTo>
                  <a:lnTo>
                    <a:pt x="33007" y="1625460"/>
                  </a:lnTo>
                  <a:lnTo>
                    <a:pt x="75349" y="1638300"/>
                  </a:lnTo>
                  <a:lnTo>
                    <a:pt x="3137636" y="1638300"/>
                  </a:lnTo>
                  <a:lnTo>
                    <a:pt x="3186849" y="1628508"/>
                  </a:lnTo>
                  <a:lnTo>
                    <a:pt x="3228556" y="1600631"/>
                  </a:lnTo>
                  <a:lnTo>
                    <a:pt x="3229013" y="1600123"/>
                  </a:lnTo>
                  <a:lnTo>
                    <a:pt x="3237077" y="1591259"/>
                  </a:lnTo>
                  <a:lnTo>
                    <a:pt x="3244570" y="1581162"/>
                  </a:lnTo>
                  <a:lnTo>
                    <a:pt x="3263785" y="1534795"/>
                  </a:lnTo>
                  <a:lnTo>
                    <a:pt x="3266224" y="1509712"/>
                  </a:lnTo>
                  <a:lnTo>
                    <a:pt x="3266224" y="128587"/>
                  </a:lnTo>
                  <a:close/>
                </a:path>
              </a:pathLst>
            </a:custGeom>
            <a:solidFill>
              <a:srgbClr val="B6D5C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105275" y="2286000"/>
              <a:ext cx="76200" cy="1638300"/>
            </a:xfrm>
            <a:custGeom>
              <a:avLst/>
              <a:gdLst/>
              <a:ahLst/>
              <a:cxnLst/>
              <a:rect l="l" t="t" r="r" b="b"/>
              <a:pathLst>
                <a:path w="76200" h="1638300">
                  <a:moveTo>
                    <a:pt x="76200" y="0"/>
                  </a:moveTo>
                  <a:lnTo>
                    <a:pt x="71196" y="0"/>
                  </a:lnTo>
                  <a:lnTo>
                    <a:pt x="66243" y="482"/>
                  </a:lnTo>
                  <a:lnTo>
                    <a:pt x="29705" y="15621"/>
                  </a:lnTo>
                  <a:lnTo>
                    <a:pt x="3886" y="51663"/>
                  </a:lnTo>
                  <a:lnTo>
                    <a:pt x="0" y="71196"/>
                  </a:lnTo>
                  <a:lnTo>
                    <a:pt x="0" y="1562100"/>
                  </a:lnTo>
                  <a:lnTo>
                    <a:pt x="0" y="1567103"/>
                  </a:lnTo>
                  <a:lnTo>
                    <a:pt x="15621" y="1608594"/>
                  </a:lnTo>
                  <a:lnTo>
                    <a:pt x="51663" y="1634413"/>
                  </a:lnTo>
                  <a:lnTo>
                    <a:pt x="71196" y="1638300"/>
                  </a:lnTo>
                  <a:lnTo>
                    <a:pt x="76200" y="16383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664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358385" y="2478087"/>
            <a:ext cx="2517140" cy="122682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650" spc="-65">
                <a:solidFill>
                  <a:srgbClr val="4B4A4A"/>
                </a:solidFill>
                <a:latin typeface="Arial Black"/>
                <a:cs typeface="Arial Black"/>
              </a:rPr>
              <a:t>Core</a:t>
            </a:r>
            <a:r>
              <a:rPr dirty="0" sz="1650" spc="-114">
                <a:solidFill>
                  <a:srgbClr val="4B4A4A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4B4A4A"/>
                </a:solidFill>
                <a:latin typeface="Arial Black"/>
                <a:cs typeface="Arial Black"/>
              </a:rPr>
              <a:t>Concepts</a:t>
            </a:r>
            <a:endParaRPr sz="1650">
              <a:latin typeface="Arial Black"/>
              <a:cs typeface="Arial Black"/>
            </a:endParaRPr>
          </a:p>
          <a:p>
            <a:pPr marL="12700" marR="5080">
              <a:lnSpc>
                <a:spcPct val="134300"/>
              </a:lnSpc>
              <a:spcBef>
                <a:spcPts val="915"/>
              </a:spcBef>
            </a:pP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Introduction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to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65">
                <a:solidFill>
                  <a:srgbClr val="4B4A4A"/>
                </a:solidFill>
                <a:latin typeface="Verdana"/>
                <a:cs typeface="Verdana"/>
              </a:rPr>
              <a:t>AI,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data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analysis,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machine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learning,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and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neural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network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fundamentals.</a:t>
            </a:r>
            <a:endParaRPr sz="1350">
              <a:latin typeface="Verdana"/>
              <a:cs typeface="Verdana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7543800" y="2286000"/>
            <a:ext cx="3295650" cy="1638300"/>
            <a:chOff x="7543800" y="2286000"/>
            <a:chExt cx="3295650" cy="1638300"/>
          </a:xfrm>
        </p:grpSpPr>
        <p:sp>
          <p:nvSpPr>
            <p:cNvPr id="13" name="object 13" descr=""/>
            <p:cNvSpPr/>
            <p:nvPr/>
          </p:nvSpPr>
          <p:spPr>
            <a:xfrm>
              <a:off x="7562850" y="2295525"/>
              <a:ext cx="3267075" cy="1619250"/>
            </a:xfrm>
            <a:custGeom>
              <a:avLst/>
              <a:gdLst/>
              <a:ahLst/>
              <a:cxnLst/>
              <a:rect l="l" t="t" r="r" b="b"/>
              <a:pathLst>
                <a:path w="3267075" h="1619250">
                  <a:moveTo>
                    <a:pt x="3155835" y="0"/>
                  </a:moveTo>
                  <a:lnTo>
                    <a:pt x="71196" y="0"/>
                  </a:lnTo>
                  <a:lnTo>
                    <a:pt x="66243" y="431"/>
                  </a:lnTo>
                  <a:lnTo>
                    <a:pt x="29705" y="13665"/>
                  </a:lnTo>
                  <a:lnTo>
                    <a:pt x="3886" y="45199"/>
                  </a:lnTo>
                  <a:lnTo>
                    <a:pt x="0" y="62293"/>
                  </a:lnTo>
                  <a:lnTo>
                    <a:pt x="0" y="1552575"/>
                  </a:lnTo>
                  <a:lnTo>
                    <a:pt x="0" y="1556956"/>
                  </a:lnTo>
                  <a:lnTo>
                    <a:pt x="15621" y="1593253"/>
                  </a:lnTo>
                  <a:lnTo>
                    <a:pt x="51663" y="1615846"/>
                  </a:lnTo>
                  <a:lnTo>
                    <a:pt x="71196" y="1619250"/>
                  </a:lnTo>
                  <a:lnTo>
                    <a:pt x="3155835" y="1619250"/>
                  </a:lnTo>
                  <a:lnTo>
                    <a:pt x="3200793" y="1607197"/>
                  </a:lnTo>
                  <a:lnTo>
                    <a:pt x="3237725" y="1578851"/>
                  </a:lnTo>
                  <a:lnTo>
                    <a:pt x="3261004" y="1538528"/>
                  </a:lnTo>
                  <a:lnTo>
                    <a:pt x="3267075" y="1508010"/>
                  </a:lnTo>
                  <a:lnTo>
                    <a:pt x="3267075" y="111239"/>
                  </a:lnTo>
                  <a:lnTo>
                    <a:pt x="3255022" y="66281"/>
                  </a:lnTo>
                  <a:lnTo>
                    <a:pt x="3226676" y="29349"/>
                  </a:lnTo>
                  <a:lnTo>
                    <a:pt x="3186353" y="6070"/>
                  </a:lnTo>
                  <a:lnTo>
                    <a:pt x="3163570" y="762"/>
                  </a:lnTo>
                  <a:lnTo>
                    <a:pt x="3155835" y="0"/>
                  </a:lnTo>
                  <a:close/>
                </a:path>
              </a:pathLst>
            </a:custGeom>
            <a:solidFill>
              <a:srgbClr val="E5F9F2">
                <a:alpha val="948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563688" y="2286012"/>
              <a:ext cx="3275965" cy="1638300"/>
            </a:xfrm>
            <a:custGeom>
              <a:avLst/>
              <a:gdLst/>
              <a:ahLst/>
              <a:cxnLst/>
              <a:rect l="l" t="t" r="r" b="b"/>
              <a:pathLst>
                <a:path w="3275965" h="1638300">
                  <a:moveTo>
                    <a:pt x="3275749" y="128587"/>
                  </a:moveTo>
                  <a:lnTo>
                    <a:pt x="3265957" y="79375"/>
                  </a:lnTo>
                  <a:lnTo>
                    <a:pt x="3238525" y="38176"/>
                  </a:lnTo>
                  <a:lnTo>
                    <a:pt x="3238081" y="37668"/>
                  </a:lnTo>
                  <a:lnTo>
                    <a:pt x="3228695" y="29133"/>
                  </a:lnTo>
                  <a:lnTo>
                    <a:pt x="3218624" y="21640"/>
                  </a:lnTo>
                  <a:lnTo>
                    <a:pt x="3214281" y="19050"/>
                  </a:lnTo>
                  <a:lnTo>
                    <a:pt x="3207842" y="15189"/>
                  </a:lnTo>
                  <a:lnTo>
                    <a:pt x="3159836" y="609"/>
                  </a:lnTo>
                  <a:lnTo>
                    <a:pt x="3147161" y="0"/>
                  </a:lnTo>
                  <a:lnTo>
                    <a:pt x="75349" y="0"/>
                  </a:lnTo>
                  <a:lnTo>
                    <a:pt x="33007" y="12827"/>
                  </a:lnTo>
                  <a:lnTo>
                    <a:pt x="4953" y="47053"/>
                  </a:lnTo>
                  <a:lnTo>
                    <a:pt x="0" y="65430"/>
                  </a:lnTo>
                  <a:lnTo>
                    <a:pt x="1079" y="61328"/>
                  </a:lnTo>
                  <a:lnTo>
                    <a:pt x="8813" y="47332"/>
                  </a:lnTo>
                  <a:lnTo>
                    <a:pt x="46189" y="23406"/>
                  </a:lnTo>
                  <a:lnTo>
                    <a:pt x="75349" y="19050"/>
                  </a:lnTo>
                  <a:lnTo>
                    <a:pt x="3147161" y="19050"/>
                  </a:lnTo>
                  <a:lnTo>
                    <a:pt x="3189071" y="27393"/>
                  </a:lnTo>
                  <a:lnTo>
                    <a:pt x="3224619" y="51130"/>
                  </a:lnTo>
                  <a:lnTo>
                    <a:pt x="3248355" y="86664"/>
                  </a:lnTo>
                  <a:lnTo>
                    <a:pt x="3256699" y="128587"/>
                  </a:lnTo>
                  <a:lnTo>
                    <a:pt x="3256699" y="1509712"/>
                  </a:lnTo>
                  <a:lnTo>
                    <a:pt x="3248355" y="1551622"/>
                  </a:lnTo>
                  <a:lnTo>
                    <a:pt x="3225076" y="1586661"/>
                  </a:lnTo>
                  <a:lnTo>
                    <a:pt x="3224631" y="1587157"/>
                  </a:lnTo>
                  <a:lnTo>
                    <a:pt x="3189071" y="1610906"/>
                  </a:lnTo>
                  <a:lnTo>
                    <a:pt x="3147161" y="1619250"/>
                  </a:lnTo>
                  <a:lnTo>
                    <a:pt x="75349" y="1619250"/>
                  </a:lnTo>
                  <a:lnTo>
                    <a:pt x="33007" y="1609623"/>
                  </a:lnTo>
                  <a:lnTo>
                    <a:pt x="1079" y="1576971"/>
                  </a:lnTo>
                  <a:lnTo>
                    <a:pt x="0" y="1572856"/>
                  </a:lnTo>
                  <a:lnTo>
                    <a:pt x="609" y="1576971"/>
                  </a:lnTo>
                  <a:lnTo>
                    <a:pt x="2413" y="1584185"/>
                  </a:lnTo>
                  <a:lnTo>
                    <a:pt x="4851" y="1590967"/>
                  </a:lnTo>
                  <a:lnTo>
                    <a:pt x="4953" y="1591259"/>
                  </a:lnTo>
                  <a:lnTo>
                    <a:pt x="33007" y="1625460"/>
                  </a:lnTo>
                  <a:lnTo>
                    <a:pt x="75349" y="1638300"/>
                  </a:lnTo>
                  <a:lnTo>
                    <a:pt x="3147161" y="1638300"/>
                  </a:lnTo>
                  <a:lnTo>
                    <a:pt x="3196374" y="1628508"/>
                  </a:lnTo>
                  <a:lnTo>
                    <a:pt x="3238081" y="1600631"/>
                  </a:lnTo>
                  <a:lnTo>
                    <a:pt x="3238538" y="1600123"/>
                  </a:lnTo>
                  <a:lnTo>
                    <a:pt x="3246602" y="1591259"/>
                  </a:lnTo>
                  <a:lnTo>
                    <a:pt x="3254095" y="1581162"/>
                  </a:lnTo>
                  <a:lnTo>
                    <a:pt x="3273310" y="1534795"/>
                  </a:lnTo>
                  <a:lnTo>
                    <a:pt x="3275749" y="1509712"/>
                  </a:lnTo>
                  <a:lnTo>
                    <a:pt x="3275749" y="128587"/>
                  </a:lnTo>
                  <a:close/>
                </a:path>
              </a:pathLst>
            </a:custGeom>
            <a:solidFill>
              <a:srgbClr val="B6D5C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7543800" y="2286000"/>
              <a:ext cx="76200" cy="1638300"/>
            </a:xfrm>
            <a:custGeom>
              <a:avLst/>
              <a:gdLst/>
              <a:ahLst/>
              <a:cxnLst/>
              <a:rect l="l" t="t" r="r" b="b"/>
              <a:pathLst>
                <a:path w="76200" h="1638300">
                  <a:moveTo>
                    <a:pt x="76200" y="0"/>
                  </a:moveTo>
                  <a:lnTo>
                    <a:pt x="71196" y="0"/>
                  </a:lnTo>
                  <a:lnTo>
                    <a:pt x="66243" y="482"/>
                  </a:lnTo>
                  <a:lnTo>
                    <a:pt x="29705" y="15621"/>
                  </a:lnTo>
                  <a:lnTo>
                    <a:pt x="3886" y="51663"/>
                  </a:lnTo>
                  <a:lnTo>
                    <a:pt x="0" y="71196"/>
                  </a:lnTo>
                  <a:lnTo>
                    <a:pt x="0" y="1562100"/>
                  </a:lnTo>
                  <a:lnTo>
                    <a:pt x="0" y="1567103"/>
                  </a:lnTo>
                  <a:lnTo>
                    <a:pt x="15621" y="1608594"/>
                  </a:lnTo>
                  <a:lnTo>
                    <a:pt x="51663" y="1634413"/>
                  </a:lnTo>
                  <a:lnTo>
                    <a:pt x="71196" y="1638300"/>
                  </a:lnTo>
                  <a:lnTo>
                    <a:pt x="76200" y="16383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664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7801965" y="2478087"/>
            <a:ext cx="2548890" cy="122682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650" spc="-10">
                <a:solidFill>
                  <a:srgbClr val="4B4A4A"/>
                </a:solidFill>
                <a:latin typeface="Arial Black"/>
                <a:cs typeface="Arial Black"/>
              </a:rPr>
              <a:t>Programming</a:t>
            </a:r>
            <a:endParaRPr sz="1650">
              <a:latin typeface="Arial Black"/>
              <a:cs typeface="Arial Black"/>
            </a:endParaRPr>
          </a:p>
          <a:p>
            <a:pPr marL="12700" marR="5080">
              <a:lnSpc>
                <a:spcPct val="134300"/>
              </a:lnSpc>
              <a:spcBef>
                <a:spcPts val="915"/>
              </a:spcBef>
            </a:pP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Learn</a:t>
            </a:r>
            <a:r>
              <a:rPr dirty="0" sz="1350" spc="-11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5">
                <a:solidFill>
                  <a:srgbClr val="4B4A4A"/>
                </a:solidFill>
                <a:latin typeface="Verdana"/>
                <a:cs typeface="Verdana"/>
              </a:rPr>
              <a:t>Python,</a:t>
            </a:r>
            <a:r>
              <a:rPr dirty="0" sz="1350" spc="-11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data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4B4A4A"/>
                </a:solidFill>
                <a:latin typeface="Verdana"/>
                <a:cs typeface="Verdana"/>
              </a:rPr>
              <a:t>visualization,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and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hands-on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40">
                <a:solidFill>
                  <a:srgbClr val="4B4A4A"/>
                </a:solidFill>
                <a:latin typeface="Verdana"/>
                <a:cs typeface="Verdana"/>
              </a:rPr>
              <a:t>AI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project development.</a:t>
            </a:r>
            <a:endParaRPr sz="1350">
              <a:latin typeface="Verdana"/>
              <a:cs typeface="Verdana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4105275" y="4095750"/>
            <a:ext cx="3286125" cy="1647825"/>
            <a:chOff x="4105275" y="4095750"/>
            <a:chExt cx="3286125" cy="1647825"/>
          </a:xfrm>
        </p:grpSpPr>
        <p:sp>
          <p:nvSpPr>
            <p:cNvPr id="18" name="object 18" descr=""/>
            <p:cNvSpPr/>
            <p:nvPr/>
          </p:nvSpPr>
          <p:spPr>
            <a:xfrm>
              <a:off x="4124325" y="4105275"/>
              <a:ext cx="3257550" cy="1628775"/>
            </a:xfrm>
            <a:custGeom>
              <a:avLst/>
              <a:gdLst/>
              <a:ahLst/>
              <a:cxnLst/>
              <a:rect l="l" t="t" r="r" b="b"/>
              <a:pathLst>
                <a:path w="3257550" h="1628775">
                  <a:moveTo>
                    <a:pt x="3146310" y="0"/>
                  </a:moveTo>
                  <a:lnTo>
                    <a:pt x="71196" y="0"/>
                  </a:lnTo>
                  <a:lnTo>
                    <a:pt x="66243" y="431"/>
                  </a:lnTo>
                  <a:lnTo>
                    <a:pt x="29705" y="13665"/>
                  </a:lnTo>
                  <a:lnTo>
                    <a:pt x="3886" y="45199"/>
                  </a:lnTo>
                  <a:lnTo>
                    <a:pt x="0" y="62293"/>
                  </a:lnTo>
                  <a:lnTo>
                    <a:pt x="0" y="1562100"/>
                  </a:lnTo>
                  <a:lnTo>
                    <a:pt x="0" y="1566481"/>
                  </a:lnTo>
                  <a:lnTo>
                    <a:pt x="15621" y="1602778"/>
                  </a:lnTo>
                  <a:lnTo>
                    <a:pt x="51663" y="1625371"/>
                  </a:lnTo>
                  <a:lnTo>
                    <a:pt x="71196" y="1628775"/>
                  </a:lnTo>
                  <a:lnTo>
                    <a:pt x="3146310" y="1628775"/>
                  </a:lnTo>
                  <a:lnTo>
                    <a:pt x="3191268" y="1616722"/>
                  </a:lnTo>
                  <a:lnTo>
                    <a:pt x="3228200" y="1588376"/>
                  </a:lnTo>
                  <a:lnTo>
                    <a:pt x="3251479" y="1548053"/>
                  </a:lnTo>
                  <a:lnTo>
                    <a:pt x="3257550" y="1517535"/>
                  </a:lnTo>
                  <a:lnTo>
                    <a:pt x="3257550" y="111239"/>
                  </a:lnTo>
                  <a:lnTo>
                    <a:pt x="3245497" y="66281"/>
                  </a:lnTo>
                  <a:lnTo>
                    <a:pt x="3217151" y="29349"/>
                  </a:lnTo>
                  <a:lnTo>
                    <a:pt x="3176828" y="6070"/>
                  </a:lnTo>
                  <a:lnTo>
                    <a:pt x="3154045" y="762"/>
                  </a:lnTo>
                  <a:lnTo>
                    <a:pt x="3146310" y="0"/>
                  </a:lnTo>
                  <a:close/>
                </a:path>
              </a:pathLst>
            </a:custGeom>
            <a:solidFill>
              <a:srgbClr val="E5F9F2">
                <a:alpha val="948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4125163" y="4095762"/>
              <a:ext cx="3266440" cy="1647825"/>
            </a:xfrm>
            <a:custGeom>
              <a:avLst/>
              <a:gdLst/>
              <a:ahLst/>
              <a:cxnLst/>
              <a:rect l="l" t="t" r="r" b="b"/>
              <a:pathLst>
                <a:path w="3266440" h="1647825">
                  <a:moveTo>
                    <a:pt x="3266224" y="128587"/>
                  </a:moveTo>
                  <a:lnTo>
                    <a:pt x="3256432" y="79375"/>
                  </a:lnTo>
                  <a:lnTo>
                    <a:pt x="3229000" y="38176"/>
                  </a:lnTo>
                  <a:lnTo>
                    <a:pt x="3228556" y="37668"/>
                  </a:lnTo>
                  <a:lnTo>
                    <a:pt x="3219170" y="29133"/>
                  </a:lnTo>
                  <a:lnTo>
                    <a:pt x="3209099" y="21640"/>
                  </a:lnTo>
                  <a:lnTo>
                    <a:pt x="3204756" y="19050"/>
                  </a:lnTo>
                  <a:lnTo>
                    <a:pt x="3198317" y="15189"/>
                  </a:lnTo>
                  <a:lnTo>
                    <a:pt x="3150311" y="609"/>
                  </a:lnTo>
                  <a:lnTo>
                    <a:pt x="3137636" y="0"/>
                  </a:lnTo>
                  <a:lnTo>
                    <a:pt x="75349" y="0"/>
                  </a:lnTo>
                  <a:lnTo>
                    <a:pt x="33007" y="12827"/>
                  </a:lnTo>
                  <a:lnTo>
                    <a:pt x="4953" y="47053"/>
                  </a:lnTo>
                  <a:lnTo>
                    <a:pt x="0" y="65430"/>
                  </a:lnTo>
                  <a:lnTo>
                    <a:pt x="1079" y="61328"/>
                  </a:lnTo>
                  <a:lnTo>
                    <a:pt x="8813" y="47332"/>
                  </a:lnTo>
                  <a:lnTo>
                    <a:pt x="46189" y="23406"/>
                  </a:lnTo>
                  <a:lnTo>
                    <a:pt x="75349" y="19050"/>
                  </a:lnTo>
                  <a:lnTo>
                    <a:pt x="3137636" y="19050"/>
                  </a:lnTo>
                  <a:lnTo>
                    <a:pt x="3179546" y="27393"/>
                  </a:lnTo>
                  <a:lnTo>
                    <a:pt x="3215094" y="51130"/>
                  </a:lnTo>
                  <a:lnTo>
                    <a:pt x="3238830" y="86664"/>
                  </a:lnTo>
                  <a:lnTo>
                    <a:pt x="3247174" y="128587"/>
                  </a:lnTo>
                  <a:lnTo>
                    <a:pt x="3247174" y="1519237"/>
                  </a:lnTo>
                  <a:lnTo>
                    <a:pt x="3238830" y="1561147"/>
                  </a:lnTo>
                  <a:lnTo>
                    <a:pt x="3215551" y="1596186"/>
                  </a:lnTo>
                  <a:lnTo>
                    <a:pt x="3215106" y="1596682"/>
                  </a:lnTo>
                  <a:lnTo>
                    <a:pt x="3179546" y="1620431"/>
                  </a:lnTo>
                  <a:lnTo>
                    <a:pt x="3137636" y="1628775"/>
                  </a:lnTo>
                  <a:lnTo>
                    <a:pt x="75349" y="1628775"/>
                  </a:lnTo>
                  <a:lnTo>
                    <a:pt x="33007" y="1619148"/>
                  </a:lnTo>
                  <a:lnTo>
                    <a:pt x="1079" y="1586496"/>
                  </a:lnTo>
                  <a:lnTo>
                    <a:pt x="0" y="1582369"/>
                  </a:lnTo>
                  <a:lnTo>
                    <a:pt x="609" y="1586496"/>
                  </a:lnTo>
                  <a:lnTo>
                    <a:pt x="2413" y="1593710"/>
                  </a:lnTo>
                  <a:lnTo>
                    <a:pt x="4851" y="1600492"/>
                  </a:lnTo>
                  <a:lnTo>
                    <a:pt x="4953" y="1600784"/>
                  </a:lnTo>
                  <a:lnTo>
                    <a:pt x="33007" y="1634985"/>
                  </a:lnTo>
                  <a:lnTo>
                    <a:pt x="75349" y="1647825"/>
                  </a:lnTo>
                  <a:lnTo>
                    <a:pt x="3137636" y="1647825"/>
                  </a:lnTo>
                  <a:lnTo>
                    <a:pt x="3186849" y="1638033"/>
                  </a:lnTo>
                  <a:lnTo>
                    <a:pt x="3228556" y="1610156"/>
                  </a:lnTo>
                  <a:lnTo>
                    <a:pt x="3229013" y="1609648"/>
                  </a:lnTo>
                  <a:lnTo>
                    <a:pt x="3237077" y="1600784"/>
                  </a:lnTo>
                  <a:lnTo>
                    <a:pt x="3244570" y="1590687"/>
                  </a:lnTo>
                  <a:lnTo>
                    <a:pt x="3263785" y="1544320"/>
                  </a:lnTo>
                  <a:lnTo>
                    <a:pt x="3266224" y="1519237"/>
                  </a:lnTo>
                  <a:lnTo>
                    <a:pt x="3266224" y="128587"/>
                  </a:lnTo>
                  <a:close/>
                </a:path>
              </a:pathLst>
            </a:custGeom>
            <a:solidFill>
              <a:srgbClr val="B6D5C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105275" y="4095750"/>
              <a:ext cx="76200" cy="1647825"/>
            </a:xfrm>
            <a:custGeom>
              <a:avLst/>
              <a:gdLst/>
              <a:ahLst/>
              <a:cxnLst/>
              <a:rect l="l" t="t" r="r" b="b"/>
              <a:pathLst>
                <a:path w="76200" h="1647825">
                  <a:moveTo>
                    <a:pt x="76200" y="0"/>
                  </a:moveTo>
                  <a:lnTo>
                    <a:pt x="71196" y="0"/>
                  </a:lnTo>
                  <a:lnTo>
                    <a:pt x="66243" y="482"/>
                  </a:lnTo>
                  <a:lnTo>
                    <a:pt x="29705" y="15621"/>
                  </a:lnTo>
                  <a:lnTo>
                    <a:pt x="3886" y="51663"/>
                  </a:lnTo>
                  <a:lnTo>
                    <a:pt x="0" y="71196"/>
                  </a:lnTo>
                  <a:lnTo>
                    <a:pt x="0" y="1571625"/>
                  </a:lnTo>
                  <a:lnTo>
                    <a:pt x="0" y="1576628"/>
                  </a:lnTo>
                  <a:lnTo>
                    <a:pt x="15621" y="1618119"/>
                  </a:lnTo>
                  <a:lnTo>
                    <a:pt x="51663" y="1643938"/>
                  </a:lnTo>
                  <a:lnTo>
                    <a:pt x="71196" y="1647825"/>
                  </a:lnTo>
                  <a:lnTo>
                    <a:pt x="76200" y="1647825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664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4358385" y="4287837"/>
            <a:ext cx="2780665" cy="122682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650" spc="-75">
                <a:solidFill>
                  <a:srgbClr val="4B4A4A"/>
                </a:solidFill>
                <a:latin typeface="Arial Black"/>
                <a:cs typeface="Arial Black"/>
              </a:rPr>
              <a:t>Advanced</a:t>
            </a:r>
            <a:r>
              <a:rPr dirty="0" sz="1650" spc="-85">
                <a:solidFill>
                  <a:srgbClr val="4B4A4A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4B4A4A"/>
                </a:solidFill>
                <a:latin typeface="Arial Black"/>
                <a:cs typeface="Arial Black"/>
              </a:rPr>
              <a:t>Applications</a:t>
            </a:r>
            <a:endParaRPr sz="1650">
              <a:latin typeface="Arial Black"/>
              <a:cs typeface="Arial Black"/>
            </a:endParaRPr>
          </a:p>
          <a:p>
            <a:pPr marL="12700" marR="5080">
              <a:lnSpc>
                <a:spcPct val="131900"/>
              </a:lnSpc>
              <a:spcBef>
                <a:spcPts val="1030"/>
              </a:spcBef>
            </a:pP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Explore</a:t>
            </a:r>
            <a:r>
              <a:rPr dirty="0" sz="1350" spc="-10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natural</a:t>
            </a:r>
            <a:r>
              <a:rPr dirty="0" sz="1350" spc="-10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language </a:t>
            </a:r>
            <a:r>
              <a:rPr dirty="0" sz="1350" spc="-55">
                <a:solidFill>
                  <a:srgbClr val="4B4A4A"/>
                </a:solidFill>
                <a:latin typeface="Verdana"/>
                <a:cs typeface="Verdana"/>
              </a:rPr>
              <a:t>processing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4B4A4A"/>
                </a:solidFill>
                <a:latin typeface="Verdana"/>
                <a:cs typeface="Verdana"/>
              </a:rPr>
              <a:t>and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computer</a:t>
            </a:r>
            <a:r>
              <a:rPr dirty="0" sz="1350" spc="-90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4B4A4A"/>
                </a:solidFill>
                <a:latin typeface="Verdana"/>
                <a:cs typeface="Verdana"/>
              </a:rPr>
              <a:t>vision</a:t>
            </a:r>
            <a:r>
              <a:rPr dirty="0" sz="1350" spc="-9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4B4A4A"/>
                </a:solidFill>
                <a:latin typeface="Verdana"/>
                <a:cs typeface="Verdana"/>
              </a:rPr>
              <a:t>for 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real-</a:t>
            </a:r>
            <a:r>
              <a:rPr dirty="0" sz="1350" spc="-65">
                <a:solidFill>
                  <a:srgbClr val="4B4A4A"/>
                </a:solidFill>
                <a:latin typeface="Verdana"/>
                <a:cs typeface="Verdana"/>
              </a:rPr>
              <a:t>world</a:t>
            </a:r>
            <a:r>
              <a:rPr dirty="0" sz="1350" spc="-75">
                <a:solidFill>
                  <a:srgbClr val="4B4A4A"/>
                </a:solidFill>
                <a:latin typeface="Verdana"/>
                <a:cs typeface="Verdana"/>
              </a:rPr>
              <a:t> </a:t>
            </a:r>
            <a:r>
              <a:rPr dirty="0" sz="1350" spc="-10">
                <a:solidFill>
                  <a:srgbClr val="4B4A4A"/>
                </a:solidFill>
                <a:latin typeface="Verdana"/>
                <a:cs typeface="Verdana"/>
              </a:rPr>
              <a:t>solutions.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22" name="object 22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80244" y="8020050"/>
            <a:ext cx="1754504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1430000" cy="6438900"/>
          </a:xfrm>
          <a:custGeom>
            <a:avLst/>
            <a:gdLst/>
            <a:ahLst/>
            <a:cxnLst/>
            <a:rect l="l" t="t" r="r" b="b"/>
            <a:pathLst>
              <a:path w="11430000" h="6438900">
                <a:moveTo>
                  <a:pt x="11430000" y="0"/>
                </a:moveTo>
                <a:lnTo>
                  <a:pt x="0" y="0"/>
                </a:lnTo>
                <a:lnTo>
                  <a:pt x="0" y="6438900"/>
                </a:lnTo>
                <a:lnTo>
                  <a:pt x="11430000" y="6438900"/>
                </a:lnTo>
                <a:lnTo>
                  <a:pt x="11430000" y="0"/>
                </a:lnTo>
                <a:close/>
              </a:path>
            </a:pathLst>
          </a:custGeom>
          <a:solidFill>
            <a:srgbClr val="C91212">
              <a:alpha val="94898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3"/>
            <a:ext cx="4286250" cy="643864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110860" y="662622"/>
            <a:ext cx="5494655" cy="14782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 indent="1391285">
              <a:lnSpc>
                <a:spcPts val="5850"/>
              </a:lnSpc>
            </a:pPr>
            <a:r>
              <a:rPr dirty="0" sz="4650" spc="-65">
                <a:solidFill>
                  <a:srgbClr val="FFFFFF"/>
                </a:solidFill>
              </a:rPr>
              <a:t>Embrace </a:t>
            </a:r>
            <a:r>
              <a:rPr dirty="0" sz="4650" spc="-110">
                <a:solidFill>
                  <a:srgbClr val="FFFFFF"/>
                </a:solidFill>
              </a:rPr>
              <a:t>Innovation</a:t>
            </a:r>
            <a:r>
              <a:rPr dirty="0" sz="4650" spc="-305">
                <a:solidFill>
                  <a:srgbClr val="FFFFFF"/>
                </a:solidFill>
              </a:rPr>
              <a:t> </a:t>
            </a:r>
            <a:r>
              <a:rPr dirty="0" sz="4650" spc="-180">
                <a:solidFill>
                  <a:srgbClr val="FFFFFF"/>
                </a:solidFill>
              </a:rPr>
              <a:t>Today!</a:t>
            </a:r>
            <a:endParaRPr sz="4650"/>
          </a:p>
        </p:txBody>
      </p:sp>
      <p:sp>
        <p:nvSpPr>
          <p:cNvPr id="5" name="object 5" descr=""/>
          <p:cNvSpPr txBox="1"/>
          <p:nvPr/>
        </p:nvSpPr>
        <p:spPr>
          <a:xfrm>
            <a:off x="5066808" y="2317114"/>
            <a:ext cx="5582920" cy="854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34300"/>
              </a:lnSpc>
              <a:spcBef>
                <a:spcPts val="100"/>
              </a:spcBef>
            </a:pPr>
            <a:r>
              <a:rPr dirty="0" sz="1350" spc="-100">
                <a:solidFill>
                  <a:srgbClr val="FFFFFF"/>
                </a:solidFill>
                <a:latin typeface="Verdana"/>
                <a:cs typeface="Verdana"/>
              </a:rPr>
              <a:t>Invest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future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3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creativity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problem-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solving.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Instead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3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smartphone,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FFFFFF"/>
                </a:solidFill>
                <a:latin typeface="Verdana"/>
                <a:cs typeface="Verdana"/>
              </a:rPr>
              <a:t>gift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90">
                <a:solidFill>
                  <a:srgbClr val="FFFFFF"/>
                </a:solidFill>
                <a:latin typeface="Verdana"/>
                <a:cs typeface="Verdana"/>
              </a:rPr>
              <a:t>your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45">
                <a:solidFill>
                  <a:srgbClr val="FFFFFF"/>
                </a:solidFill>
                <a:latin typeface="Verdana"/>
                <a:cs typeface="Verdana"/>
              </a:rPr>
              <a:t>child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5">
                <a:solidFill>
                  <a:srgbClr val="FFFFFF"/>
                </a:solidFill>
                <a:latin typeface="Verdana"/>
                <a:cs typeface="Verdana"/>
              </a:rPr>
              <a:t>robotic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Verdana"/>
                <a:cs typeface="Verdana"/>
              </a:rPr>
              <a:t>kit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0">
                <a:solidFill>
                  <a:srgbClr val="FFFFFF"/>
                </a:solidFill>
                <a:latin typeface="Verdana"/>
                <a:cs typeface="Verdana"/>
              </a:rPr>
              <a:t>spark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8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60">
                <a:solidFill>
                  <a:srgbClr val="FFFFFF"/>
                </a:solidFill>
                <a:latin typeface="Verdana"/>
                <a:cs typeface="Verdana"/>
              </a:rPr>
              <a:t>lifelong</a:t>
            </a:r>
            <a:r>
              <a:rPr dirty="0" sz="1350" spc="-10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55">
                <a:solidFill>
                  <a:srgbClr val="FFFFFF"/>
                </a:solidFill>
                <a:latin typeface="Verdana"/>
                <a:cs typeface="Verdana"/>
              </a:rPr>
              <a:t>passion</a:t>
            </a:r>
            <a:r>
              <a:rPr dirty="0" sz="1350" spc="-11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Verdana"/>
                <a:cs typeface="Verdana"/>
              </a:rPr>
              <a:t>for </a:t>
            </a:r>
            <a:r>
              <a:rPr dirty="0" sz="1350" spc="-10">
                <a:solidFill>
                  <a:srgbClr val="FFFFFF"/>
                </a:solidFill>
                <a:latin typeface="Verdana"/>
                <a:cs typeface="Verdana"/>
              </a:rPr>
              <a:t>innovation.</a:t>
            </a:r>
            <a:endParaRPr sz="1350">
              <a:latin typeface="Verdana"/>
              <a:cs typeface="Verdana"/>
            </a:endParaRPr>
          </a:p>
        </p:txBody>
      </p:sp>
      <p:sp>
        <p:nvSpPr>
          <p:cNvPr id="6" name="object 6" descr="">
            <a:hlinkClick r:id="rId3"/>
          </p:cNvPr>
          <p:cNvSpPr/>
          <p:nvPr/>
        </p:nvSpPr>
        <p:spPr>
          <a:xfrm>
            <a:off x="4886325" y="3400425"/>
            <a:ext cx="1019175" cy="466725"/>
          </a:xfrm>
          <a:custGeom>
            <a:avLst/>
            <a:gdLst/>
            <a:ahLst/>
            <a:cxnLst/>
            <a:rect l="l" t="t" r="r" b="b"/>
            <a:pathLst>
              <a:path w="1019175" h="466725">
                <a:moveTo>
                  <a:pt x="959104" y="0"/>
                </a:moveTo>
                <a:lnTo>
                  <a:pt x="60071" y="0"/>
                </a:lnTo>
                <a:lnTo>
                  <a:pt x="55892" y="406"/>
                </a:lnTo>
                <a:lnTo>
                  <a:pt x="15849" y="21818"/>
                </a:lnTo>
                <a:lnTo>
                  <a:pt x="0" y="60071"/>
                </a:lnTo>
                <a:lnTo>
                  <a:pt x="0" y="402437"/>
                </a:lnTo>
                <a:lnTo>
                  <a:pt x="0" y="406654"/>
                </a:lnTo>
                <a:lnTo>
                  <a:pt x="15849" y="444906"/>
                </a:lnTo>
                <a:lnTo>
                  <a:pt x="55892" y="466318"/>
                </a:lnTo>
                <a:lnTo>
                  <a:pt x="60071" y="466725"/>
                </a:lnTo>
                <a:lnTo>
                  <a:pt x="959104" y="466725"/>
                </a:lnTo>
                <a:lnTo>
                  <a:pt x="997356" y="450875"/>
                </a:lnTo>
                <a:lnTo>
                  <a:pt x="1018768" y="410832"/>
                </a:lnTo>
                <a:lnTo>
                  <a:pt x="1019175" y="406654"/>
                </a:lnTo>
                <a:lnTo>
                  <a:pt x="1019175" y="60071"/>
                </a:lnTo>
                <a:lnTo>
                  <a:pt x="1003325" y="21818"/>
                </a:lnTo>
                <a:lnTo>
                  <a:pt x="963282" y="406"/>
                </a:lnTo>
                <a:lnTo>
                  <a:pt x="959104" y="0"/>
                </a:lnTo>
                <a:close/>
              </a:path>
            </a:pathLst>
          </a:custGeom>
          <a:solidFill>
            <a:srgbClr val="32FFB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5045075" y="3502025"/>
            <a:ext cx="70040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Trebuchet MS"/>
                <a:cs typeface="Trebuchet MS"/>
                <a:hlinkClick r:id="rId3"/>
              </a:rPr>
              <a:t>Buy</a:t>
            </a:r>
            <a:r>
              <a:rPr dirty="0" sz="1350" spc="40" b="1">
                <a:latin typeface="Trebuchet MS"/>
                <a:cs typeface="Trebuchet MS"/>
                <a:hlinkClick r:id="rId3"/>
              </a:rPr>
              <a:t> </a:t>
            </a:r>
            <a:r>
              <a:rPr dirty="0" sz="1350" spc="-20" b="1">
                <a:latin typeface="Trebuchet MS"/>
                <a:cs typeface="Trebuchet MS"/>
                <a:hlinkClick r:id="rId3"/>
              </a:rPr>
              <a:t>Kits</a:t>
            </a:r>
            <a:endParaRPr sz="1350">
              <a:latin typeface="Trebuchet MS"/>
              <a:cs typeface="Trebuchet MS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5991224" y="3400425"/>
            <a:ext cx="1419225" cy="466725"/>
            <a:chOff x="5991224" y="3400425"/>
            <a:chExt cx="1419225" cy="466725"/>
          </a:xfrm>
        </p:grpSpPr>
        <p:sp>
          <p:nvSpPr>
            <p:cNvPr id="9" name="object 9" descr="">
              <a:hlinkClick r:id="rId4"/>
            </p:cNvPr>
            <p:cNvSpPr/>
            <p:nvPr/>
          </p:nvSpPr>
          <p:spPr>
            <a:xfrm>
              <a:off x="5991225" y="3400425"/>
              <a:ext cx="1419225" cy="466725"/>
            </a:xfrm>
            <a:custGeom>
              <a:avLst/>
              <a:gdLst/>
              <a:ahLst/>
              <a:cxnLst/>
              <a:rect l="l" t="t" r="r" b="b"/>
              <a:pathLst>
                <a:path w="1419225" h="466725">
                  <a:moveTo>
                    <a:pt x="1359154" y="0"/>
                  </a:moveTo>
                  <a:lnTo>
                    <a:pt x="60071" y="0"/>
                  </a:lnTo>
                  <a:lnTo>
                    <a:pt x="55892" y="406"/>
                  </a:lnTo>
                  <a:lnTo>
                    <a:pt x="15849" y="21818"/>
                  </a:lnTo>
                  <a:lnTo>
                    <a:pt x="0" y="60071"/>
                  </a:lnTo>
                  <a:lnTo>
                    <a:pt x="0" y="402437"/>
                  </a:lnTo>
                  <a:lnTo>
                    <a:pt x="0" y="406654"/>
                  </a:lnTo>
                  <a:lnTo>
                    <a:pt x="15849" y="444906"/>
                  </a:lnTo>
                  <a:lnTo>
                    <a:pt x="55892" y="466318"/>
                  </a:lnTo>
                  <a:lnTo>
                    <a:pt x="60071" y="466725"/>
                  </a:lnTo>
                  <a:lnTo>
                    <a:pt x="1359154" y="466725"/>
                  </a:lnTo>
                  <a:lnTo>
                    <a:pt x="1397406" y="450875"/>
                  </a:lnTo>
                  <a:lnTo>
                    <a:pt x="1418818" y="410832"/>
                  </a:lnTo>
                  <a:lnTo>
                    <a:pt x="1419225" y="406654"/>
                  </a:lnTo>
                  <a:lnTo>
                    <a:pt x="1419225" y="60071"/>
                  </a:lnTo>
                  <a:lnTo>
                    <a:pt x="1403375" y="21818"/>
                  </a:lnTo>
                  <a:lnTo>
                    <a:pt x="1363332" y="406"/>
                  </a:lnTo>
                  <a:lnTo>
                    <a:pt x="1359154" y="0"/>
                  </a:lnTo>
                  <a:close/>
                </a:path>
              </a:pathLst>
            </a:custGeom>
            <a:solidFill>
              <a:srgbClr val="C9121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>
              <a:hlinkClick r:id="rId4"/>
            </p:cNvPr>
            <p:cNvSpPr/>
            <p:nvPr/>
          </p:nvSpPr>
          <p:spPr>
            <a:xfrm>
              <a:off x="5991224" y="3400425"/>
              <a:ext cx="1419225" cy="466725"/>
            </a:xfrm>
            <a:custGeom>
              <a:avLst/>
              <a:gdLst/>
              <a:ahLst/>
              <a:cxnLst/>
              <a:rect l="l" t="t" r="r" b="b"/>
              <a:pathLst>
                <a:path w="1419225" h="466725">
                  <a:moveTo>
                    <a:pt x="1363459" y="0"/>
                  </a:moveTo>
                  <a:lnTo>
                    <a:pt x="55765" y="0"/>
                  </a:lnTo>
                  <a:lnTo>
                    <a:pt x="47561" y="1625"/>
                  </a:lnTo>
                  <a:lnTo>
                    <a:pt x="12801" y="24853"/>
                  </a:lnTo>
                  <a:lnTo>
                    <a:pt x="0" y="55765"/>
                  </a:lnTo>
                  <a:lnTo>
                    <a:pt x="0" y="410959"/>
                  </a:lnTo>
                  <a:lnTo>
                    <a:pt x="24853" y="453923"/>
                  </a:lnTo>
                  <a:lnTo>
                    <a:pt x="55765" y="466724"/>
                  </a:lnTo>
                  <a:lnTo>
                    <a:pt x="1363459" y="466724"/>
                  </a:lnTo>
                  <a:lnTo>
                    <a:pt x="1371663" y="465099"/>
                  </a:lnTo>
                  <a:lnTo>
                    <a:pt x="1387411" y="458558"/>
                  </a:lnTo>
                  <a:lnTo>
                    <a:pt x="1391243" y="456006"/>
                  </a:lnTo>
                  <a:lnTo>
                    <a:pt x="60782" y="456006"/>
                  </a:lnTo>
                  <a:lnTo>
                    <a:pt x="57289" y="455663"/>
                  </a:lnTo>
                  <a:lnTo>
                    <a:pt x="21704" y="435114"/>
                  </a:lnTo>
                  <a:lnTo>
                    <a:pt x="10718" y="405955"/>
                  </a:lnTo>
                  <a:lnTo>
                    <a:pt x="10718" y="60782"/>
                  </a:lnTo>
                  <a:lnTo>
                    <a:pt x="28892" y="23914"/>
                  </a:lnTo>
                  <a:lnTo>
                    <a:pt x="60782" y="10718"/>
                  </a:lnTo>
                  <a:lnTo>
                    <a:pt x="1391252" y="10718"/>
                  </a:lnTo>
                  <a:lnTo>
                    <a:pt x="1387411" y="8153"/>
                  </a:lnTo>
                  <a:lnTo>
                    <a:pt x="1371663" y="1625"/>
                  </a:lnTo>
                  <a:lnTo>
                    <a:pt x="1363459" y="0"/>
                  </a:lnTo>
                  <a:close/>
                </a:path>
                <a:path w="1419225" h="466725">
                  <a:moveTo>
                    <a:pt x="1391252" y="10718"/>
                  </a:moveTo>
                  <a:lnTo>
                    <a:pt x="1358442" y="10718"/>
                  </a:lnTo>
                  <a:lnTo>
                    <a:pt x="1361935" y="11061"/>
                  </a:lnTo>
                  <a:lnTo>
                    <a:pt x="1368831" y="12433"/>
                  </a:lnTo>
                  <a:lnTo>
                    <a:pt x="1401432" y="37452"/>
                  </a:lnTo>
                  <a:lnTo>
                    <a:pt x="1408506" y="60782"/>
                  </a:lnTo>
                  <a:lnTo>
                    <a:pt x="1408506" y="405955"/>
                  </a:lnTo>
                  <a:lnTo>
                    <a:pt x="1390332" y="442798"/>
                  </a:lnTo>
                  <a:lnTo>
                    <a:pt x="1358442" y="456006"/>
                  </a:lnTo>
                  <a:lnTo>
                    <a:pt x="1391243" y="456006"/>
                  </a:lnTo>
                  <a:lnTo>
                    <a:pt x="1417586" y="419150"/>
                  </a:lnTo>
                  <a:lnTo>
                    <a:pt x="1419224" y="410959"/>
                  </a:lnTo>
                  <a:lnTo>
                    <a:pt x="1419224" y="55765"/>
                  </a:lnTo>
                  <a:lnTo>
                    <a:pt x="1417586" y="47561"/>
                  </a:lnTo>
                  <a:lnTo>
                    <a:pt x="1411071" y="31813"/>
                  </a:lnTo>
                  <a:lnTo>
                    <a:pt x="1406423" y="24853"/>
                  </a:lnTo>
                  <a:lnTo>
                    <a:pt x="1394371" y="12801"/>
                  </a:lnTo>
                  <a:lnTo>
                    <a:pt x="1391252" y="10718"/>
                  </a:lnTo>
                  <a:close/>
                </a:path>
              </a:pathLst>
            </a:custGeom>
            <a:solidFill>
              <a:srgbClr val="32FFB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6148184" y="3502025"/>
            <a:ext cx="110744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solidFill>
                  <a:srgbClr val="32FFBF"/>
                </a:solidFill>
                <a:latin typeface="Trebuchet MS"/>
                <a:cs typeface="Trebuchet MS"/>
                <a:hlinkClick r:id="rId4"/>
              </a:rPr>
              <a:t>Visit</a:t>
            </a:r>
            <a:r>
              <a:rPr dirty="0" sz="1350" spc="30" b="1">
                <a:solidFill>
                  <a:srgbClr val="32FFBF"/>
                </a:solidFill>
                <a:latin typeface="Trebuchet MS"/>
                <a:cs typeface="Trebuchet MS"/>
                <a:hlinkClick r:id="rId4"/>
              </a:rPr>
              <a:t> </a:t>
            </a:r>
            <a:r>
              <a:rPr dirty="0" sz="1350" spc="-10" b="1">
                <a:solidFill>
                  <a:srgbClr val="32FFBF"/>
                </a:solidFill>
                <a:latin typeface="Trebuchet MS"/>
                <a:cs typeface="Trebuchet MS"/>
                <a:hlinkClick r:id="rId4"/>
              </a:rPr>
              <a:t>Website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292699" y="4130675"/>
            <a:ext cx="3130550" cy="1621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ts val="3370"/>
              </a:lnSpc>
              <a:spcBef>
                <a:spcPts val="100"/>
              </a:spcBef>
            </a:pPr>
            <a:r>
              <a:rPr dirty="0" sz="2700" spc="-155">
                <a:solidFill>
                  <a:srgbClr val="FFFFFF"/>
                </a:solidFill>
                <a:latin typeface="Arial Black"/>
                <a:cs typeface="Arial Black"/>
              </a:rPr>
              <a:t>Share</a:t>
            </a:r>
            <a:r>
              <a:rPr dirty="0" sz="2700" spc="-19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Arial Black"/>
                <a:cs typeface="Arial Black"/>
              </a:rPr>
              <a:t>Electropro </a:t>
            </a:r>
            <a:r>
              <a:rPr dirty="0" sz="2700" spc="-155">
                <a:solidFill>
                  <a:srgbClr val="FFFFFF"/>
                </a:solidFill>
                <a:latin typeface="Arial Black"/>
                <a:cs typeface="Arial Black"/>
              </a:rPr>
              <a:t>Share</a:t>
            </a:r>
            <a:r>
              <a:rPr dirty="0" sz="2700" spc="-19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700" spc="-125">
                <a:solidFill>
                  <a:srgbClr val="FFFFFF"/>
                </a:solidFill>
                <a:latin typeface="Arial Black"/>
                <a:cs typeface="Arial Black"/>
              </a:rPr>
              <a:t>Technology</a:t>
            </a:r>
            <a:endParaRPr sz="27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2035"/>
              </a:spcBef>
            </a:pPr>
            <a:r>
              <a:rPr dirty="0" u="sng" sz="1350" spc="-105" b="1">
                <a:solidFill>
                  <a:srgbClr val="32FFBF"/>
                </a:solidFill>
                <a:uFill>
                  <a:solidFill>
                    <a:srgbClr val="32FFBF"/>
                  </a:solidFill>
                </a:uFill>
                <a:latin typeface="Verdana"/>
                <a:cs typeface="Verdana"/>
                <a:hlinkClick r:id="rId4"/>
              </a:rPr>
              <a:t>http://www.electropro.in/</a:t>
            </a:r>
            <a:endParaRPr sz="1350">
              <a:latin typeface="Verdana"/>
              <a:cs typeface="Verdana"/>
            </a:endParaRPr>
          </a:p>
          <a:p>
            <a:pPr algn="ctr" marL="635">
              <a:lnSpc>
                <a:spcPct val="100000"/>
              </a:lnSpc>
              <a:spcBef>
                <a:spcPts val="555"/>
              </a:spcBef>
            </a:pPr>
            <a:r>
              <a:rPr dirty="0" sz="1350" spc="-75">
                <a:solidFill>
                  <a:srgbClr val="FFFFFF"/>
                </a:solidFill>
                <a:latin typeface="Verdana"/>
                <a:cs typeface="Verdana"/>
              </a:rPr>
              <a:t>Contact:</a:t>
            </a:r>
            <a:r>
              <a:rPr dirty="0" sz="1350" spc="-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350" spc="-35">
                <a:solidFill>
                  <a:srgbClr val="FFFFFF"/>
                </a:solidFill>
                <a:latin typeface="Verdana"/>
                <a:cs typeface="Verdana"/>
                <a:hlinkClick r:id="rId5"/>
              </a:rPr>
              <a:t>electroproindia@gmail.com</a:t>
            </a:r>
            <a:endParaRPr sz="1350">
              <a:latin typeface="Verdana"/>
              <a:cs typeface="Verdana"/>
            </a:endParaRPr>
          </a:p>
        </p:txBody>
      </p:sp>
      <p:pic>
        <p:nvPicPr>
          <p:cNvPr id="13" name="object 13" descr="">
            <a:hlinkClick r:id="rId6"/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80244" y="5926073"/>
            <a:ext cx="1754504" cy="4191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</dc:title>
  <dcterms:created xsi:type="dcterms:W3CDTF">2025-09-14T07:05:02Z</dcterms:created>
  <dcterms:modified xsi:type="dcterms:W3CDTF">2025-09-14T07:05:02Z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2025-09-12T00:00:00Z</vt:filetime>
  </property>
  <property fmtid="{D5CDD505-2E9C-101B-9397-08002B2CF9AE}" pid="3" name="Creator">
    <vt:lpwstr>pdf-lib (https://github.com/Hopding/pdf-lib)</vt:lpwstr>
  </property>
  <property fmtid="{D5CDD505-2E9C-101B-9397-08002B2CF9AE}" pid="4" name="LastSaved">
    <vt:filetime>2025-09-14T00:00:00Z</vt:filetime>
  </property>
  <property fmtid="{D5CDD505-2E9C-101B-9397-08002B2CF9AE}" pid="5" name="Producer">
    <vt:lpwstr>GPL Ghostscript 9.56.1</vt:lpwstr>
  </property>
</Properties>
</file>